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50"/>
  </p:notesMasterIdLst>
  <p:handoutMasterIdLst>
    <p:handoutMasterId r:id="rId51"/>
  </p:handoutMasterIdLst>
  <p:sldIdLst>
    <p:sldId id="352" r:id="rId2"/>
    <p:sldId id="351" r:id="rId3"/>
    <p:sldId id="25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68" r:id="rId17"/>
    <p:sldId id="269" r:id="rId18"/>
    <p:sldId id="305" r:id="rId19"/>
    <p:sldId id="306" r:id="rId20"/>
    <p:sldId id="307" r:id="rId21"/>
    <p:sldId id="286" r:id="rId22"/>
    <p:sldId id="356" r:id="rId23"/>
    <p:sldId id="260" r:id="rId24"/>
    <p:sldId id="308" r:id="rId25"/>
    <p:sldId id="322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3" r:id="rId34"/>
    <p:sldId id="355" r:id="rId35"/>
    <p:sldId id="338" r:id="rId36"/>
    <p:sldId id="339" r:id="rId37"/>
    <p:sldId id="340" r:id="rId38"/>
    <p:sldId id="342" r:id="rId39"/>
    <p:sldId id="343" r:id="rId40"/>
    <p:sldId id="344" r:id="rId41"/>
    <p:sldId id="345" r:id="rId42"/>
    <p:sldId id="353" r:id="rId43"/>
    <p:sldId id="354" r:id="rId44"/>
    <p:sldId id="346" r:id="rId45"/>
    <p:sldId id="347" r:id="rId46"/>
    <p:sldId id="349" r:id="rId47"/>
    <p:sldId id="350" r:id="rId48"/>
    <p:sldId id="287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AI-Goats</c:v>
                </c:pt>
              </c:strCache>
            </c:strRef>
          </c:tx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1002</c:v>
                </c:pt>
                <c:pt idx="1">
                  <c:v>1246</c:v>
                </c:pt>
                <c:pt idx="2">
                  <c:v>889</c:v>
                </c:pt>
                <c:pt idx="3">
                  <c:v>1170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KD-Goats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306</c:v>
                </c:pt>
                <c:pt idx="1">
                  <c:v>613</c:v>
                </c:pt>
                <c:pt idx="2">
                  <c:v>411</c:v>
                </c:pt>
                <c:pt idx="3">
                  <c:v>360</c:v>
                </c:pt>
              </c:numCache>
            </c:numRef>
          </c:val>
        </c:ser>
        <c:marker val="1"/>
        <c:axId val="89477120"/>
        <c:axId val="89478656"/>
      </c:lineChart>
      <c:catAx>
        <c:axId val="8947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478656"/>
        <c:crosses val="autoZero"/>
        <c:auto val="1"/>
        <c:lblAlgn val="ctr"/>
        <c:lblOffset val="100"/>
      </c:catAx>
      <c:valAx>
        <c:axId val="8947865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47712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Birthweight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1.2</c:v>
                </c:pt>
                <c:pt idx="1">
                  <c:v>1.2</c:v>
                </c:pt>
                <c:pt idx="2">
                  <c:v>1.1000000000000001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</c:v>
                </c:pt>
                <c:pt idx="11">
                  <c:v>1</c:v>
                </c:pt>
                <c:pt idx="12">
                  <c:v>0.9</c:v>
                </c:pt>
                <c:pt idx="13">
                  <c:v>1</c:v>
                </c:pt>
                <c:pt idx="14">
                  <c:v>1</c:v>
                </c:pt>
                <c:pt idx="15">
                  <c:v>0.9</c:v>
                </c:pt>
                <c:pt idx="16">
                  <c:v>1</c:v>
                </c:pt>
                <c:pt idx="17">
                  <c:v>0.9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Weaning Weight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10.7</c:v>
                </c:pt>
                <c:pt idx="1">
                  <c:v>11.1</c:v>
                </c:pt>
                <c:pt idx="2">
                  <c:v>10.200000000000001</c:v>
                </c:pt>
                <c:pt idx="3">
                  <c:v>9.5</c:v>
                </c:pt>
                <c:pt idx="4">
                  <c:v>10.3</c:v>
                </c:pt>
                <c:pt idx="5">
                  <c:v>10</c:v>
                </c:pt>
                <c:pt idx="6">
                  <c:v>10.200000000000001</c:v>
                </c:pt>
                <c:pt idx="7">
                  <c:v>10.3</c:v>
                </c:pt>
                <c:pt idx="8">
                  <c:v>10.1</c:v>
                </c:pt>
                <c:pt idx="9">
                  <c:v>10.8</c:v>
                </c:pt>
                <c:pt idx="10">
                  <c:v>10.4</c:v>
                </c:pt>
                <c:pt idx="11">
                  <c:v>10.4</c:v>
                </c:pt>
                <c:pt idx="12">
                  <c:v>10.200000000000001</c:v>
                </c:pt>
                <c:pt idx="13">
                  <c:v>10.7</c:v>
                </c:pt>
                <c:pt idx="14">
                  <c:v>10.4</c:v>
                </c:pt>
                <c:pt idx="15">
                  <c:v>10.4</c:v>
                </c:pt>
                <c:pt idx="16">
                  <c:v>10.8</c:v>
                </c:pt>
                <c:pt idx="17">
                  <c:v>10.6</c:v>
                </c:pt>
                <c:pt idx="18">
                  <c:v>11.2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Yearling Weight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14.8</c:v>
                </c:pt>
                <c:pt idx="1">
                  <c:v>15.5</c:v>
                </c:pt>
                <c:pt idx="2">
                  <c:v>15</c:v>
                </c:pt>
                <c:pt idx="3">
                  <c:v>14.8</c:v>
                </c:pt>
                <c:pt idx="4">
                  <c:v>15.5</c:v>
                </c:pt>
                <c:pt idx="5">
                  <c:v>14.8</c:v>
                </c:pt>
                <c:pt idx="6">
                  <c:v>15.3</c:v>
                </c:pt>
                <c:pt idx="7">
                  <c:v>15</c:v>
                </c:pt>
                <c:pt idx="8">
                  <c:v>15</c:v>
                </c:pt>
                <c:pt idx="9">
                  <c:v>15.6</c:v>
                </c:pt>
                <c:pt idx="10">
                  <c:v>15.5</c:v>
                </c:pt>
                <c:pt idx="11">
                  <c:v>15.6</c:v>
                </c:pt>
                <c:pt idx="12">
                  <c:v>15.3</c:v>
                </c:pt>
                <c:pt idx="13">
                  <c:v>15.8</c:v>
                </c:pt>
                <c:pt idx="14">
                  <c:v>15.5</c:v>
                </c:pt>
                <c:pt idx="15">
                  <c:v>15.4</c:v>
                </c:pt>
                <c:pt idx="16">
                  <c:v>15.9</c:v>
                </c:pt>
                <c:pt idx="17">
                  <c:v>15.6</c:v>
                </c:pt>
                <c:pt idx="18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Final Weight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20.7</c:v>
                </c:pt>
                <c:pt idx="1">
                  <c:v>21.2</c:v>
                </c:pt>
                <c:pt idx="2">
                  <c:v>20.2</c:v>
                </c:pt>
                <c:pt idx="3">
                  <c:v>19.399999999999999</c:v>
                </c:pt>
                <c:pt idx="4">
                  <c:v>20.6</c:v>
                </c:pt>
                <c:pt idx="5">
                  <c:v>19.8</c:v>
                </c:pt>
                <c:pt idx="6">
                  <c:v>20.2</c:v>
                </c:pt>
                <c:pt idx="7">
                  <c:v>20.2</c:v>
                </c:pt>
                <c:pt idx="8">
                  <c:v>20</c:v>
                </c:pt>
                <c:pt idx="9">
                  <c:v>20.8</c:v>
                </c:pt>
                <c:pt idx="10">
                  <c:v>20.399999999999999</c:v>
                </c:pt>
                <c:pt idx="11">
                  <c:v>20.399999999999999</c:v>
                </c:pt>
                <c:pt idx="12">
                  <c:v>20</c:v>
                </c:pt>
                <c:pt idx="13">
                  <c:v>20.399999999999999</c:v>
                </c:pt>
                <c:pt idx="14">
                  <c:v>20.2</c:v>
                </c:pt>
                <c:pt idx="15">
                  <c:v>20.100000000000001</c:v>
                </c:pt>
                <c:pt idx="16">
                  <c:v>20.7</c:v>
                </c:pt>
                <c:pt idx="17">
                  <c:v>20.399999999999999</c:v>
                </c:pt>
                <c:pt idx="18">
                  <c:v>21.1</c:v>
                </c:pt>
              </c:numCache>
            </c:numRef>
          </c:val>
        </c:ser>
        <c:marker val="1"/>
        <c:axId val="116210688"/>
        <c:axId val="116228864"/>
      </c:lineChart>
      <c:catAx>
        <c:axId val="116210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228864"/>
        <c:crosses val="autoZero"/>
        <c:auto val="1"/>
        <c:lblAlgn val="ctr"/>
        <c:lblOffset val="100"/>
      </c:catAx>
      <c:valAx>
        <c:axId val="116228864"/>
        <c:scaling>
          <c:orientation val="minMax"/>
        </c:scaling>
        <c:axPos val="l"/>
        <c:majorGridlines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210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165" cy="480598"/>
          </a:xfrm>
          <a:prstGeom prst="rect">
            <a:avLst/>
          </a:prstGeom>
        </p:spPr>
        <p:txBody>
          <a:bodyPr vert="horz" lIns="93139" tIns="46570" rIns="93139" bIns="46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293" y="0"/>
            <a:ext cx="3169165" cy="480598"/>
          </a:xfrm>
          <a:prstGeom prst="rect">
            <a:avLst/>
          </a:prstGeom>
        </p:spPr>
        <p:txBody>
          <a:bodyPr vert="horz" lIns="93139" tIns="46570" rIns="93139" bIns="46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825FD0-598C-4A92-8CA4-0D46326A3391}" type="datetimeFigureOut">
              <a:rPr lang="en-US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068"/>
            <a:ext cx="3169165" cy="480597"/>
          </a:xfrm>
          <a:prstGeom prst="rect">
            <a:avLst/>
          </a:prstGeom>
        </p:spPr>
        <p:txBody>
          <a:bodyPr vert="horz" lIns="93139" tIns="46570" rIns="93139" bIns="46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293" y="9119068"/>
            <a:ext cx="3169165" cy="480597"/>
          </a:xfrm>
          <a:prstGeom prst="rect">
            <a:avLst/>
          </a:prstGeom>
        </p:spPr>
        <p:txBody>
          <a:bodyPr vert="horz" lIns="93139" tIns="46570" rIns="93139" bIns="46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66888C-314D-4CBE-9D67-0401D2A56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701" cy="479489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52" y="1"/>
            <a:ext cx="3169701" cy="479489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r">
              <a:defRPr sz="1200"/>
            </a:lvl1pPr>
          </a:lstStyle>
          <a:p>
            <a:fld id="{E0BB604E-E6CC-4619-8AD4-4318F6208B95}" type="datetimeFigureOut">
              <a:rPr lang="en-US" smtClean="0"/>
              <a:pPr/>
              <a:t>2/2/2013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66" tIns="47183" rIns="94366" bIns="471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0" y="4560040"/>
            <a:ext cx="5851501" cy="4320296"/>
          </a:xfrm>
          <a:prstGeom prst="rect">
            <a:avLst/>
          </a:prstGeom>
        </p:spPr>
        <p:txBody>
          <a:bodyPr vert="horz" lIns="94366" tIns="47183" rIns="94366" bIns="471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080"/>
            <a:ext cx="3169701" cy="479489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52" y="9120080"/>
            <a:ext cx="3169701" cy="479489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r">
              <a:defRPr sz="1200"/>
            </a:lvl1pPr>
          </a:lstStyle>
          <a:p>
            <a:fld id="{A05A0C23-04FD-4B3B-9A30-1294D26BC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3AB16-6872-4229-8B73-C2ECAEB9AB51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6DF5A98-A847-42FB-85C9-35B3BFC55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13A82C-B3D6-48CD-B01C-775DBE791523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51D44-21FB-4BA4-B228-EDE5968DA1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6414D-672C-4F5D-945F-891B81E0AB4B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D2C88-C179-4A01-8F03-40B053F3F0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F7D93-7626-4D73-AEA1-11E5237EDF3B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5C7D59C-CCFB-4661-8B2B-76FB9BD1DF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B5FE0-3D66-4916-9BC3-DCBD41478127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B4095-D0E6-437D-8BF8-BBC1413B30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77CB5-F8E9-4850-8F70-487E82B27015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B70A-1486-4DF2-86D4-C304E69437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4E20D-3129-47CC-9CF3-44D7C69017EE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445EBC0-82BD-4353-95A8-24F801862C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7E834-E462-42D4-8C6A-CD4D459BC9AE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3817C-1CED-4CF6-985C-698462E754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A1DE-433E-4F34-9955-8E86AA36E880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AF5D-18CC-44EE-A27C-B3A978F91C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A6320-8CA3-4AC6-9927-CBEF8FB92CCF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5056A-149C-4E29-8F70-45B5773E87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400FB-76D2-408B-9D24-F27CEE84376A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3F00D-B435-419A-8F66-4F1595DAD6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C910AC-61A1-473B-BCCA-784068CCF359}" type="datetimeFigureOut">
              <a:rPr lang="en-US" smtClean="0"/>
              <a:pPr>
                <a:defRPr/>
              </a:pPr>
              <a:t>2/2/2013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DA9967-960B-4BB8-90B5-8356C80C06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ds.yahoo.com/_ylt=A9G_bF4.kHNLLF0AHguJzbkF;_ylu=X3oDMTBqczRiNXN2BHBvcwM0MgRzZWMDc3IEdnRpZAM-/SIG=1mlsm503p/EXP=1265951166/**http:/images.search.yahoo.com/images/view?back=http://images.search.yahoo.com/search/images?_adv_prop=image&amp;b=41&amp;ni=20&amp;va=man+thinking+clip+art&amp;xargs=0&amp;pstart=1&amp;fr=ush-mailc&amp;w=298&amp;h=450&amp;imgurl=images.clipartof.com/small/19365-Clipart-Illustration-Of-A-Creative-Thinking-Businessman-In-A-Green-Suit-And-A-Lighbulb-Over-His-Head.jpg&amp;rurl=http://www.clipartof.com/details/clipart/19365.html&amp;size=34k&amp;name=19365+Clipart+Il...&amp;p=man+thinking+clip+art&amp;oid=21c8c45e94bb09c0&amp;fr2=&amp;no=42&amp;tt=168&amp;b=41&amp;ni=20&amp;sigr=11j9c7epf&amp;sigi=1496c4as5&amp;sigb=13uqfbugb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rds.yahoo.com/_ylt=A9G_bHJWkXNLsSIAfhGJzbkF;_ylu=X3oDMTBqNmJ0Zzk0BHBvcwM3NgRzZWMDc3IEdnRpZAM-/SIG=1jf7rk484/EXP=1265951446/**http:/images.search.yahoo.com/images/view?back=http://images.search.yahoo.com/search/images?p=cattle+ear+tag&amp;b=61&amp;ni=20&amp;ei=utf-8&amp;y=Search&amp;xargs=0&amp;pstart=1&amp;fr=ush-mailc&amp;w=313&amp;h=360&amp;imgurl=www.cckoutfitters.com/i/GMF2.jpg&amp;rurl=http://www.cckoutfitters.com/catalog/item/3569175/5463060.htm&amp;size=25k&amp;name=ALLFLEX+Medium+C...&amp;p=cattle+ear+tag&amp;oid=85bc2bb1e7ca6576&amp;fr2=&amp;no=76&amp;tt=779&amp;b=61&amp;ni=20&amp;sigr=11tl441si&amp;sigi=11009491p&amp;sigb=13oc92tkp" TargetMode="External"/><Relationship Id="rId7" Type="http://schemas.openxmlformats.org/officeDocument/2006/relationships/hyperlink" Target="http://rds.yahoo.com/_ylt=A9G_bHJWkXNLsSIAfxGJzbkF;_ylu=X3oDMTBqZWI4bmtmBHBvcwM3NwRzZWMDc3IEdnRpZAM-/SIG=1jgh1r2a0/EXP=1265951446/**http:/images.search.yahoo.com/images/view?back=http://images.search.yahoo.com/search/images?p=cattle+ear+tag&amp;b=61&amp;ni=20&amp;ei=utf-8&amp;y=Search&amp;xargs=0&amp;pstart=1&amp;fr=ush-mailc&amp;w=385&amp;h=270&amp;imgurl=www.cckoutfitters.com/i/GIHM7.jpg&amp;rurl=http://www.cckoutfitters.com/catalog/item/3569175/5463093.htm&amp;size=20k&amp;name=ALLFLEX+Integra+...&amp;p=cattle+ear+tag&amp;oid=43106775f4c6b900&amp;fr2=&amp;no=77&amp;tt=779&amp;b=61&amp;ni=20&amp;sigr=11tn93pj6&amp;sigi=111ecss5q&amp;sigb=13oc92tkp" TargetMode="External"/><Relationship Id="rId2" Type="http://schemas.openxmlformats.org/officeDocument/2006/relationships/hyperlink" Target="International%20Year%20Code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rds.yahoo.com/_ylt=A9G_bHJWkXNLsSIAfRGJzbkF;_ylu=X3oDMTBqa3VuMnFkBHBvcwM3NQRzZWMDc3IEdnRpZAM-/SIG=1jh4lrfur/EXP=1265951446/**http:/images.search.yahoo.com/images/view?back=http://images.search.yahoo.com/search/images?p=cattle+ear+tag&amp;b=61&amp;ni=20&amp;ei=utf-8&amp;y=Search&amp;xargs=0&amp;pstart=1&amp;fr=ush-mailc&amp;w=313&amp;h=396&amp;imgurl=www.cckoutfitters.com/i/GXF4_1.jpg&amp;rurl=http://www.cckoutfitters.com/catalog/item/3569175/5462941.htm&amp;size=35k&amp;name=ALLFLEX+Maxi+Cus...&amp;p=cattle+ear+tag&amp;oid=2b132792a202cbe6&amp;fr2=&amp;no=75&amp;tt=779&amp;b=61&amp;ni=20&amp;sigr=11tvv8jjs&amp;sigi=11224e356&amp;sigb=13oc92tkp" TargetMode="Externa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3810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Unified national artificial insemination program (</a:t>
            </a:r>
            <a:r>
              <a:rPr lang="en-US" sz="4800" dirty="0" err="1" smtClean="0"/>
              <a:t>unaip</a:t>
            </a:r>
            <a:r>
              <a:rPr lang="en-US" sz="4800" dirty="0" smtClean="0"/>
              <a:t>) updates, </a:t>
            </a:r>
            <a:br>
              <a:rPr lang="en-US" sz="4800" dirty="0" smtClean="0"/>
            </a:br>
            <a:r>
              <a:rPr lang="en-US" sz="4800" dirty="0" smtClean="0"/>
              <a:t>herd recording &amp; </a:t>
            </a:r>
            <a:br>
              <a:rPr lang="en-US" sz="4800" dirty="0" smtClean="0"/>
            </a:br>
            <a:r>
              <a:rPr lang="en-US" sz="4800" dirty="0" smtClean="0"/>
              <a:t>ruminant registry</a:t>
            </a:r>
            <a:endParaRPr lang="en-PH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458200" cy="1828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DR. PAUL C. LIMSON</a:t>
            </a:r>
          </a:p>
          <a:p>
            <a:r>
              <a:rPr lang="en-US" sz="1800" dirty="0" smtClean="0"/>
              <a:t>Officer-In-Charge, Livestock Development Division</a:t>
            </a:r>
          </a:p>
          <a:p>
            <a:r>
              <a:rPr lang="en-US" sz="1800" dirty="0" smtClean="0"/>
              <a:t>&amp; UNAIP National Coordinator</a:t>
            </a:r>
          </a:p>
          <a:p>
            <a:r>
              <a:rPr lang="en-US" sz="1800" dirty="0" smtClean="0"/>
              <a:t>2013 FCRAP Cattle Congress</a:t>
            </a:r>
          </a:p>
          <a:p>
            <a:r>
              <a:rPr lang="en-US" sz="1800" dirty="0" smtClean="0"/>
              <a:t>Valencia Hotel, February 2, 2013</a:t>
            </a:r>
            <a:endParaRPr lang="en-P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System (2)</a:t>
            </a: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PH" dirty="0" smtClean="0"/>
              <a:t>Adopt a common training policy in selection of trainees, unified training curriculum &amp; utilizing </a:t>
            </a:r>
            <a:r>
              <a:rPr lang="en-PH" dirty="0" err="1" smtClean="0"/>
              <a:t>trainors</a:t>
            </a:r>
            <a:r>
              <a:rPr lang="en-PH" dirty="0" smtClean="0"/>
              <a:t> from DA &amp; academe</a:t>
            </a:r>
          </a:p>
          <a:p>
            <a:r>
              <a:rPr lang="en-PH" dirty="0" smtClean="0"/>
              <a:t>Improved reporting &amp; monitoring system using IT</a:t>
            </a:r>
          </a:p>
          <a:p>
            <a:r>
              <a:rPr lang="en-PH" dirty="0" smtClean="0"/>
              <a:t>Advocate the use of natural </a:t>
            </a:r>
            <a:r>
              <a:rPr lang="en-PH" dirty="0" err="1" smtClean="0"/>
              <a:t>estrous</a:t>
            </a:r>
            <a:r>
              <a:rPr lang="en-PH" dirty="0" smtClean="0"/>
              <a:t> (heat)</a:t>
            </a:r>
          </a:p>
          <a:p>
            <a:r>
              <a:rPr lang="en-PH" dirty="0" smtClean="0"/>
              <a:t>Incentive, rewards &amp; recognition system that are results or output-driven</a:t>
            </a:r>
          </a:p>
          <a:p>
            <a:pPr lvl="1"/>
            <a:r>
              <a:rPr lang="en-PH" dirty="0" smtClean="0"/>
              <a:t>Cash-calf incentive PhP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System (3)</a:t>
            </a:r>
            <a:endParaRPr lang="en-GB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mtClean="0"/>
              <a:t>Establishment of LN2 generating plants in non-JOCV / JICA coverage areas</a:t>
            </a:r>
          </a:p>
          <a:p>
            <a:r>
              <a:rPr lang="en-PH" smtClean="0"/>
              <a:t>DA-BAI AO# 1, series of 2010 revises DA AO#1, s. of 2009 sets the Implementing Guidelines for the operation of LN2 plants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Performance (1)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 Services Conducted</a:t>
            </a:r>
          </a:p>
          <a:p>
            <a:pPr lvl="1"/>
            <a:r>
              <a:rPr lang="en-US" dirty="0" smtClean="0"/>
              <a:t>2009 – 44,016 services</a:t>
            </a:r>
          </a:p>
          <a:p>
            <a:pPr lvl="1"/>
            <a:r>
              <a:rPr lang="en-US" dirty="0" smtClean="0"/>
              <a:t>2010 – 53,296 services</a:t>
            </a:r>
          </a:p>
          <a:p>
            <a:pPr lvl="1"/>
            <a:r>
              <a:rPr lang="en-US" dirty="0" smtClean="0"/>
              <a:t>2011 – 73,975 services</a:t>
            </a:r>
          </a:p>
          <a:p>
            <a:pPr lvl="1"/>
            <a:r>
              <a:rPr lang="en-US" dirty="0" smtClean="0"/>
              <a:t>2012 – 97,931 services</a:t>
            </a:r>
          </a:p>
          <a:p>
            <a:pPr lvl="2"/>
            <a:r>
              <a:rPr lang="en-US" dirty="0" smtClean="0"/>
              <a:t>Beef cattle 	– 38,763</a:t>
            </a:r>
          </a:p>
          <a:p>
            <a:pPr lvl="2"/>
            <a:r>
              <a:rPr lang="en-US" dirty="0" smtClean="0"/>
              <a:t>Dairy cattle –   2,784</a:t>
            </a:r>
          </a:p>
          <a:p>
            <a:pPr lvl="2"/>
            <a:r>
              <a:rPr lang="en-US" dirty="0" smtClean="0"/>
              <a:t>Buffalo 	– 55,214</a:t>
            </a:r>
          </a:p>
          <a:p>
            <a:pPr lvl="2"/>
            <a:r>
              <a:rPr lang="en-US" dirty="0" smtClean="0"/>
              <a:t>Goat		–   1,170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Performance (2)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Animals Produced</a:t>
            </a:r>
          </a:p>
          <a:p>
            <a:pPr lvl="1"/>
            <a:r>
              <a:rPr lang="en-US" dirty="0" smtClean="0"/>
              <a:t>2009 – 13,052 animals</a:t>
            </a:r>
          </a:p>
          <a:p>
            <a:pPr lvl="1"/>
            <a:r>
              <a:rPr lang="en-US" dirty="0" smtClean="0"/>
              <a:t>2010 – 17,100 animals</a:t>
            </a:r>
          </a:p>
          <a:p>
            <a:pPr lvl="1"/>
            <a:r>
              <a:rPr lang="en-US" dirty="0" smtClean="0"/>
              <a:t>2011 – 17,795 animals</a:t>
            </a:r>
          </a:p>
          <a:p>
            <a:pPr lvl="1"/>
            <a:r>
              <a:rPr lang="en-US" dirty="0" smtClean="0"/>
              <a:t>2012 – 20,535 animals</a:t>
            </a:r>
          </a:p>
          <a:p>
            <a:pPr lvl="2"/>
            <a:r>
              <a:rPr lang="en-US" dirty="0" smtClean="0"/>
              <a:t>Beef Cattle	–  13,411 calves</a:t>
            </a:r>
          </a:p>
          <a:p>
            <a:pPr lvl="2"/>
            <a:r>
              <a:rPr lang="en-US" dirty="0" smtClean="0"/>
              <a:t>Dairy Cattle	–        597 calves</a:t>
            </a:r>
          </a:p>
          <a:p>
            <a:pPr lvl="2"/>
            <a:r>
              <a:rPr lang="en-US" dirty="0" smtClean="0"/>
              <a:t>Buffalo	–    6,489 caracalves</a:t>
            </a:r>
          </a:p>
          <a:p>
            <a:pPr lvl="2"/>
            <a:r>
              <a:rPr lang="en-US" dirty="0" smtClean="0"/>
              <a:t>Goat		–        360 kids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Performance (3)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Confirmed Pregnant</a:t>
            </a:r>
          </a:p>
          <a:p>
            <a:pPr lvl="1"/>
            <a:r>
              <a:rPr lang="en-US" dirty="0" smtClean="0"/>
              <a:t>2010 – 17,395 animals</a:t>
            </a:r>
          </a:p>
          <a:p>
            <a:pPr lvl="1"/>
            <a:r>
              <a:rPr lang="en-US" dirty="0" smtClean="0"/>
              <a:t>2011 – 16,637 animals</a:t>
            </a:r>
          </a:p>
          <a:p>
            <a:pPr lvl="1"/>
            <a:r>
              <a:rPr lang="en-US" dirty="0" smtClean="0"/>
              <a:t>2012 – 9,006 animals out of 14,017 diagnosed or 64.25% (partial report)</a:t>
            </a:r>
          </a:p>
          <a:p>
            <a:pPr lvl="2"/>
            <a:r>
              <a:rPr lang="en-US" dirty="0" smtClean="0"/>
              <a:t>Beef Cattle	– 6,234 / 9,055 (68.85%)</a:t>
            </a:r>
          </a:p>
          <a:p>
            <a:pPr lvl="2"/>
            <a:r>
              <a:rPr lang="en-US" dirty="0" smtClean="0"/>
              <a:t>Dairy Cattle	–    420 / 639 (65.73%)</a:t>
            </a:r>
          </a:p>
          <a:p>
            <a:pPr lvl="2"/>
            <a:r>
              <a:rPr lang="en-US" dirty="0" smtClean="0"/>
              <a:t>Buffalo	–  2,352 / 4,323 (54.41%)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Program Performance (4)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Beneficiaries – 65,287 farmers</a:t>
            </a:r>
          </a:p>
          <a:p>
            <a:pPr lvl="1"/>
            <a:r>
              <a:rPr lang="en-US" dirty="0" smtClean="0"/>
              <a:t>16,322 male</a:t>
            </a:r>
          </a:p>
          <a:p>
            <a:pPr lvl="1"/>
            <a:r>
              <a:rPr lang="en-US" dirty="0" smtClean="0"/>
              <a:t>48,965 female</a:t>
            </a:r>
          </a:p>
          <a:p>
            <a:r>
              <a:rPr lang="en-US" b="1" dirty="0" smtClean="0"/>
              <a:t>484</a:t>
            </a:r>
            <a:r>
              <a:rPr lang="en-US" dirty="0" smtClean="0"/>
              <a:t> actively reporting AI Technicians via e-Report system out of &gt; 1,000 accredited AI technicians</a:t>
            </a:r>
          </a:p>
          <a:p>
            <a:pPr lvl="1"/>
            <a:r>
              <a:rPr lang="en-US" dirty="0" smtClean="0"/>
              <a:t>e-Report Training in RFU XII last November 21-23, 2012</a:t>
            </a:r>
          </a:p>
          <a:p>
            <a:r>
              <a:rPr lang="en-US" dirty="0" smtClean="0"/>
              <a:t>Mr. Ryoichi </a:t>
            </a:r>
            <a:r>
              <a:rPr lang="en-US" dirty="0" err="1" smtClean="0"/>
              <a:t>Fujino</a:t>
            </a:r>
            <a:r>
              <a:rPr lang="en-US" dirty="0" smtClean="0"/>
              <a:t>, new JOCV arrived last October 3 &amp; deployed November 12, 2012</a:t>
            </a:r>
          </a:p>
          <a:p>
            <a:r>
              <a:rPr lang="en-US" dirty="0" smtClean="0"/>
              <a:t>4 additional LN2 plants awarded by DA to ALV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pclimson\My Documents\My Pictures\UNAIP Year-End Meeting 2009\DSCN1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8188"/>
            <a:ext cx="29718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Documents and Settings\pclimson\My Documents\My Pictures\UNAIP Year-End Meeting 2009\DSCN1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1752" y="149352"/>
            <a:ext cx="8686800" cy="841248"/>
          </a:xfrm>
        </p:spPr>
        <p:txBody>
          <a:bodyPr>
            <a:normAutofit fontScale="90000"/>
          </a:bodyPr>
          <a:lstStyle/>
          <a:p>
            <a:pPr marL="169863" indent="-169863" algn="ctr" fontAlgn="auto">
              <a:spcAft>
                <a:spcPts val="0"/>
              </a:spcAft>
              <a:defRPr/>
            </a:pPr>
            <a:r>
              <a:rPr lang="en-US" sz="3200" smtClean="0"/>
              <a:t>Regular Program Review, Planning &amp; Consultative Meetings among RAICs</a:t>
            </a:r>
            <a:endParaRPr lang="en-US" sz="3200" dirty="0"/>
          </a:p>
        </p:txBody>
      </p:sp>
      <p:pic>
        <p:nvPicPr>
          <p:cNvPr id="26632" name="Content Placeholder 17" descr="JICA Net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24200" y="1524000"/>
            <a:ext cx="2590800" cy="1752600"/>
          </a:xfrm>
        </p:spPr>
      </p:pic>
      <p:pic>
        <p:nvPicPr>
          <p:cNvPr id="26630" name="Content Placeholder 16" descr="Picture 44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" y="4953000"/>
            <a:ext cx="2590800" cy="1676400"/>
          </a:xfrm>
        </p:spPr>
      </p:pic>
      <p:pic>
        <p:nvPicPr>
          <p:cNvPr id="26629" name="Picture 34" descr="Picture 4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5240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Picture 4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1524001"/>
            <a:ext cx="2590800" cy="1752600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26633" name="Picture 10" descr="DSCN106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DSCN102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 descr="UNAIP 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3292475"/>
            <a:ext cx="1905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12-YEAR ACCOMPLISHMENT</a:t>
            </a:r>
            <a:endParaRPr lang="en-US" dirty="0"/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63" y="1925638"/>
          <a:ext cx="8296275" cy="3784600"/>
        </p:xfrm>
        <a:graphic>
          <a:graphicData uri="http://schemas.openxmlformats.org/presentationml/2006/ole">
            <p:oleObj spid="_x0000_s1026" name="Worksheet" r:id="rId3" imgW="8248583" imgH="3762334" progId="Excel.Sheet.8">
              <p:embed/>
            </p:oleObj>
          </a:graphicData>
        </a:graphic>
      </p:graphicFrame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905000" y="6183313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Gill Sans MT" pitchFamily="34" charset="0"/>
              </a:rPr>
              <a:t>AI &amp; CD – includes cattle &amp; carabao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5715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2006 &amp; 2007 – LN2 plants stopped operations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01-12 Cattle Accomplishment</a:t>
            </a:r>
            <a:endParaRPr lang="en-US" dirty="0"/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</p:nvPr>
        </p:nvGraphicFramePr>
        <p:xfrm>
          <a:off x="614363" y="1868488"/>
          <a:ext cx="8067675" cy="3897312"/>
        </p:xfrm>
        <a:graphic>
          <a:graphicData uri="http://schemas.openxmlformats.org/presentationml/2006/ole">
            <p:oleObj spid="_x0000_s54274" name="Worksheet" r:id="rId3" imgW="8181908" imgH="39529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01-12 Carabao Accomplishment</a:t>
            </a:r>
            <a:endParaRPr lang="en-US" dirty="0"/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</p:nvPr>
        </p:nvGraphicFramePr>
        <p:xfrm>
          <a:off x="561975" y="1639888"/>
          <a:ext cx="8172450" cy="4354512"/>
        </p:xfrm>
        <a:graphic>
          <a:graphicData uri="http://schemas.openxmlformats.org/presentationml/2006/ole">
            <p:oleObj spid="_x0000_s55298" name="Worksheet" r:id="rId3" imgW="8115232" imgH="43243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Unified National Artificial Insemination Program (UNAIP) Updates</a:t>
            </a:r>
          </a:p>
          <a:p>
            <a:r>
              <a:rPr lang="en-US" dirty="0" smtClean="0"/>
              <a:t>Herd Recording</a:t>
            </a:r>
          </a:p>
          <a:p>
            <a:r>
              <a:rPr lang="en-US" dirty="0" smtClean="0"/>
              <a:t>Ruminant Registry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09-12 Goat Accomplishment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Strategies for 2013 (1)</a:t>
            </a:r>
            <a:endParaRPr lang="en-GB" dirty="0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 is the best tool for disseminating genetics / materials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Increase localization of AI services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Include animals inside ranches – in response to Cattle Road Map</a:t>
            </a:r>
          </a:p>
          <a:p>
            <a:r>
              <a:rPr lang="en-US" dirty="0" smtClean="0"/>
              <a:t>Sustain the AI Cash Calf Incentive Program</a:t>
            </a:r>
          </a:p>
          <a:p>
            <a:pPr lvl="1"/>
            <a:r>
              <a:rPr lang="en-US" dirty="0" smtClean="0"/>
              <a:t>Only </a:t>
            </a:r>
            <a:r>
              <a:rPr lang="en-US" b="1" dirty="0" smtClean="0">
                <a:solidFill>
                  <a:srgbClr val="FF0000"/>
                </a:solidFill>
              </a:rPr>
              <a:t>ACCREDITED TECHNICIANS </a:t>
            </a:r>
            <a:r>
              <a:rPr lang="en-US" dirty="0" smtClean="0"/>
              <a:t>will be processed</a:t>
            </a:r>
          </a:p>
          <a:p>
            <a:r>
              <a:rPr lang="en-US" dirty="0" smtClean="0"/>
              <a:t>Free semen from tested sires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Donor Bulls at NABC</a:t>
            </a:r>
            <a:endParaRPr lang="en-US" dirty="0"/>
          </a:p>
        </p:txBody>
      </p:sp>
      <p:pic>
        <p:nvPicPr>
          <p:cNvPr id="3074" name="Picture 2" descr="E:\PCL Pics October 2012\NABC Stud Bulls\NABC BR MSF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1"/>
            <a:ext cx="4038600" cy="2590800"/>
          </a:xfrm>
          <a:prstGeom prst="rect">
            <a:avLst/>
          </a:prstGeom>
          <a:noFill/>
        </p:spPr>
      </p:pic>
      <p:pic>
        <p:nvPicPr>
          <p:cNvPr id="3075" name="Picture 3" descr="E:\PCL Pics October 2012\NABC Stud Bulls\NABC SI MSF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071937" cy="2590800"/>
          </a:xfrm>
          <a:prstGeom prst="rect">
            <a:avLst/>
          </a:prstGeom>
          <a:noFill/>
        </p:spPr>
      </p:pic>
      <p:pic>
        <p:nvPicPr>
          <p:cNvPr id="3076" name="Picture 4" descr="E:\PCL Pics October 2012\NABC Stud Bulls\NABC SE AGS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06952"/>
            <a:ext cx="4038600" cy="2593848"/>
          </a:xfrm>
          <a:prstGeom prst="rect">
            <a:avLst/>
          </a:prstGeom>
          <a:noFill/>
        </p:spPr>
      </p:pic>
      <p:pic>
        <p:nvPicPr>
          <p:cNvPr id="3078" name="Picture 6" descr="E:\PCL Pics October 2012\NABC Stud Bulls\NABC HO NZ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Strategies for 2013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Improve program reporting &amp; monitoring</a:t>
            </a:r>
          </a:p>
          <a:p>
            <a:pPr lvl="1">
              <a:buClr>
                <a:schemeClr val="accent4"/>
              </a:buClr>
              <a:defRPr/>
            </a:pPr>
            <a:r>
              <a:rPr lang="en-US" dirty="0" smtClean="0">
                <a:solidFill>
                  <a:srgbClr val="FF0000"/>
                </a:solidFill>
              </a:rPr>
              <a:t>Application of electronic reporting system even in the AICCI Program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Recognition program for Top AI Performers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Top 3 AI Technicians (calves produced)</a:t>
            </a:r>
          </a:p>
          <a:p>
            <a:pPr>
              <a:buClr>
                <a:schemeClr val="accent4"/>
              </a:buClr>
              <a:defRPr/>
            </a:pPr>
            <a:r>
              <a:rPr lang="en-US" dirty="0" smtClean="0"/>
              <a:t>Requesting for the establishment of additional LN2 plants</a:t>
            </a:r>
          </a:p>
          <a:p>
            <a:pPr lvl="1"/>
            <a:r>
              <a:rPr lang="en-US" dirty="0" err="1" smtClean="0"/>
              <a:t>Batac</a:t>
            </a:r>
            <a:r>
              <a:rPr lang="en-US" dirty="0" smtClean="0"/>
              <a:t>, Ilocos Norte; RFU XI, Davao City; CSDU; NABC–Bukidnon; Antique, Pili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PH" dirty="0" smtClean="0"/>
              <a:t>Strategies for 2013 (3)</a:t>
            </a:r>
            <a:endParaRPr lang="en-GB" dirty="0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Continue to strengthen linkages with key livestock agencies &amp; peoples organizations</a:t>
            </a:r>
          </a:p>
          <a:p>
            <a:pPr lvl="1">
              <a:defRPr/>
            </a:pPr>
            <a:r>
              <a:rPr lang="en-US" dirty="0" smtClean="0"/>
              <a:t>Philippine Carabao Center</a:t>
            </a:r>
          </a:p>
          <a:p>
            <a:pPr lvl="1">
              <a:defRPr/>
            </a:pPr>
            <a:r>
              <a:rPr lang="en-US" dirty="0" smtClean="0"/>
              <a:t>National Dairy Authority</a:t>
            </a:r>
          </a:p>
          <a:p>
            <a:pPr lvl="1">
              <a:defRPr/>
            </a:pPr>
            <a:r>
              <a:rPr lang="en-US" dirty="0" smtClean="0"/>
              <a:t>Dairy Training &amp; Research Institute</a:t>
            </a:r>
          </a:p>
          <a:p>
            <a:pPr lvl="1">
              <a:defRPr/>
            </a:pPr>
            <a:r>
              <a:rPr lang="en-US" dirty="0" smtClean="0"/>
              <a:t>Dairy Confederation of the Philippines</a:t>
            </a:r>
          </a:p>
          <a:p>
            <a:pPr lvl="1">
              <a:defRPr/>
            </a:pPr>
            <a:r>
              <a:rPr lang="en-US" dirty="0" smtClean="0"/>
              <a:t>Federation of Cattle Raisers Association of the Philippines</a:t>
            </a:r>
          </a:p>
          <a:p>
            <a:r>
              <a:rPr lang="en-US" dirty="0" smtClean="0"/>
              <a:t>Incorporation of Small Ruminant AI into UNAIP</a:t>
            </a:r>
          </a:p>
          <a:p>
            <a:r>
              <a:rPr lang="en-US" dirty="0" smtClean="0"/>
              <a:t>Reformulation of UNAIP Program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Any questions so far?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pwenceslao\My Documents\My Pictures\CD Files for OD\Bull Group\Bull Washing Area 4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152401"/>
            <a:ext cx="4800600" cy="2285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HERD Recording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Detailed information regarding an animal</a:t>
            </a:r>
          </a:p>
          <a:p>
            <a:r>
              <a:rPr lang="en-US" dirty="0" smtClean="0"/>
              <a:t>Can be:</a:t>
            </a:r>
          </a:p>
          <a:p>
            <a:pPr lvl="1"/>
            <a:r>
              <a:rPr lang="en-US" dirty="0" smtClean="0"/>
              <a:t>Pedigree papers</a:t>
            </a:r>
          </a:p>
          <a:p>
            <a:pPr lvl="1"/>
            <a:r>
              <a:rPr lang="en-US" dirty="0" smtClean="0"/>
              <a:t>Foreign registration number</a:t>
            </a:r>
          </a:p>
          <a:p>
            <a:pPr lvl="1"/>
            <a:r>
              <a:rPr lang="en-US" dirty="0" smtClean="0"/>
              <a:t>Performance details</a:t>
            </a:r>
          </a:p>
          <a:p>
            <a:pPr lvl="2"/>
            <a:r>
              <a:rPr lang="en-US" dirty="0" smtClean="0"/>
              <a:t>Birthweight</a:t>
            </a:r>
          </a:p>
          <a:p>
            <a:pPr lvl="2"/>
            <a:r>
              <a:rPr lang="en-US" dirty="0" smtClean="0"/>
              <a:t>Weaning weight</a:t>
            </a:r>
          </a:p>
          <a:p>
            <a:pPr lvl="2"/>
            <a:r>
              <a:rPr lang="en-US" dirty="0" smtClean="0"/>
              <a:t>Yearling weight</a:t>
            </a:r>
          </a:p>
          <a:p>
            <a:pPr lvl="2"/>
            <a:r>
              <a:rPr lang="en-US" dirty="0" smtClean="0"/>
              <a:t>Final Weight</a:t>
            </a:r>
          </a:p>
          <a:p>
            <a:pPr lvl="2"/>
            <a:r>
              <a:rPr lang="en-US" dirty="0" smtClean="0"/>
              <a:t>Scrotal circumference</a:t>
            </a:r>
          </a:p>
          <a:p>
            <a:pPr lvl="1"/>
            <a:r>
              <a:rPr lang="en-US" dirty="0" smtClean="0"/>
              <a:t>Transfer of ownership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Data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Aid in management decisions</a:t>
            </a:r>
          </a:p>
          <a:p>
            <a:pPr lvl="1"/>
            <a:r>
              <a:rPr lang="en-US" dirty="0" smtClean="0"/>
              <a:t>Retain animals (selection)</a:t>
            </a:r>
          </a:p>
          <a:p>
            <a:pPr lvl="1"/>
            <a:r>
              <a:rPr lang="en-US" dirty="0" smtClean="0"/>
              <a:t>Replace animals (culling)</a:t>
            </a:r>
          </a:p>
          <a:p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Pedigrees or bloodline</a:t>
            </a:r>
          </a:p>
          <a:p>
            <a:pPr lvl="1"/>
            <a:r>
              <a:rPr lang="en-US" dirty="0" smtClean="0"/>
              <a:t>Performance of animal (EBVs or estimated breeding values)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Animals can be sold for a good price</a:t>
            </a:r>
          </a:p>
        </p:txBody>
      </p:sp>
      <p:pic>
        <p:nvPicPr>
          <p:cNvPr id="5" name="Picture 2" descr="Go to fullsize imag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2362200"/>
            <a:ext cx="2152650" cy="274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Pedigree</a:t>
            </a:r>
          </a:p>
          <a:p>
            <a:pPr lvl="1"/>
            <a:r>
              <a:rPr lang="en-US" dirty="0" smtClean="0"/>
              <a:t>Sire</a:t>
            </a:r>
          </a:p>
          <a:p>
            <a:pPr lvl="1"/>
            <a:r>
              <a:rPr lang="en-US" dirty="0" smtClean="0"/>
              <a:t>Dam</a:t>
            </a:r>
          </a:p>
          <a:p>
            <a:pPr lvl="1"/>
            <a:r>
              <a:rPr lang="en-US" dirty="0" smtClean="0"/>
              <a:t>Date of Birth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Breed</a:t>
            </a:r>
          </a:p>
          <a:p>
            <a:pPr lvl="1"/>
            <a:r>
              <a:rPr lang="en-US" dirty="0" smtClean="0"/>
              <a:t>Type of Birth</a:t>
            </a:r>
          </a:p>
          <a:p>
            <a:pPr lvl="1"/>
            <a:r>
              <a:rPr lang="en-US" dirty="0" smtClean="0"/>
              <a:t>Owner / Breeder</a:t>
            </a:r>
          </a:p>
          <a:p>
            <a:pPr lvl="1"/>
            <a:r>
              <a:rPr lang="en-US" dirty="0" smtClean="0"/>
              <a:t>Registration Number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r>
              <a:rPr lang="en-US" dirty="0" smtClean="0"/>
              <a:t>Performance Data</a:t>
            </a:r>
          </a:p>
          <a:p>
            <a:pPr lvl="1"/>
            <a:r>
              <a:rPr lang="en-US" dirty="0" smtClean="0"/>
              <a:t>Weights</a:t>
            </a:r>
          </a:p>
          <a:p>
            <a:pPr lvl="2"/>
            <a:r>
              <a:rPr lang="en-US" dirty="0" smtClean="0"/>
              <a:t>Birth weight </a:t>
            </a:r>
          </a:p>
          <a:p>
            <a:pPr lvl="2"/>
            <a:r>
              <a:rPr lang="en-US" dirty="0" smtClean="0"/>
              <a:t>Weaning weight</a:t>
            </a:r>
          </a:p>
          <a:p>
            <a:pPr lvl="2"/>
            <a:r>
              <a:rPr lang="en-US" dirty="0" smtClean="0"/>
              <a:t>Yearling weight</a:t>
            </a:r>
          </a:p>
          <a:p>
            <a:pPr lvl="2"/>
            <a:r>
              <a:rPr lang="en-US" dirty="0" smtClean="0"/>
              <a:t>Mature cow weight</a:t>
            </a:r>
          </a:p>
          <a:p>
            <a:pPr lvl="1"/>
            <a:r>
              <a:rPr lang="en-US" dirty="0" smtClean="0"/>
              <a:t>Traits</a:t>
            </a:r>
          </a:p>
          <a:p>
            <a:pPr lvl="2"/>
            <a:r>
              <a:rPr lang="en-US" dirty="0" smtClean="0"/>
              <a:t>Scrotal circumference</a:t>
            </a:r>
          </a:p>
          <a:p>
            <a:pPr lvl="1"/>
            <a:r>
              <a:rPr lang="en-US" dirty="0" smtClean="0"/>
              <a:t>Mating / Breeding Details</a:t>
            </a:r>
          </a:p>
          <a:p>
            <a:pPr lvl="2"/>
            <a:r>
              <a:rPr lang="en-US" dirty="0" smtClean="0"/>
              <a:t>Sire / Dams</a:t>
            </a:r>
          </a:p>
          <a:p>
            <a:pPr lvl="2"/>
            <a:r>
              <a:rPr lang="en-US" dirty="0" smtClean="0"/>
              <a:t>Joining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458200" cy="37337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UNIFIED NATIONAL ARTIFICIAL INSEMINATION PROGRAM (UNAIP) Updates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Treatment / Vaccinations</a:t>
            </a:r>
          </a:p>
          <a:p>
            <a:pPr lvl="1"/>
            <a:r>
              <a:rPr lang="en-US" dirty="0" smtClean="0"/>
              <a:t>Dates pulled / treated</a:t>
            </a:r>
          </a:p>
          <a:p>
            <a:pPr lvl="1"/>
            <a:r>
              <a:rPr lang="en-US" dirty="0" smtClean="0"/>
              <a:t>Disease suspected</a:t>
            </a:r>
          </a:p>
          <a:p>
            <a:pPr lvl="1"/>
            <a:r>
              <a:rPr lang="en-US" dirty="0" smtClean="0"/>
              <a:t>Drugs used, dosage</a:t>
            </a:r>
          </a:p>
          <a:p>
            <a:pPr lvl="1"/>
            <a:r>
              <a:rPr lang="en-US" dirty="0" smtClean="0"/>
              <a:t>Outcome of treatment</a:t>
            </a:r>
          </a:p>
          <a:p>
            <a:pPr lvl="1"/>
            <a:r>
              <a:rPr lang="en-US" dirty="0" smtClean="0"/>
              <a:t>Person who treated the animal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Date sold</a:t>
            </a:r>
          </a:p>
          <a:p>
            <a:pPr lvl="1"/>
            <a:r>
              <a:rPr lang="en-US" dirty="0" smtClean="0"/>
              <a:t>Date transferred</a:t>
            </a:r>
          </a:p>
          <a:p>
            <a:pPr lvl="1"/>
            <a:r>
              <a:rPr lang="en-US" dirty="0" smtClean="0"/>
              <a:t>Fate</a:t>
            </a:r>
          </a:p>
          <a:p>
            <a:pPr lvl="2"/>
            <a:r>
              <a:rPr lang="en-US" dirty="0" smtClean="0"/>
              <a:t>Active</a:t>
            </a:r>
          </a:p>
          <a:p>
            <a:pPr lvl="2"/>
            <a:r>
              <a:rPr lang="en-US" dirty="0" smtClean="0"/>
              <a:t>Died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Permanent</a:t>
            </a:r>
          </a:p>
          <a:p>
            <a:r>
              <a:rPr lang="en-US" dirty="0" smtClean="0"/>
              <a:t>Unique</a:t>
            </a:r>
          </a:p>
          <a:p>
            <a:pPr lvl="1"/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Alphanumeric</a:t>
            </a:r>
          </a:p>
          <a:p>
            <a:pPr lvl="1"/>
            <a:r>
              <a:rPr lang="en-US" dirty="0" smtClean="0">
                <a:hlinkClick r:id="rId2" action="ppaction://hlinkfile"/>
              </a:rPr>
              <a:t>International year code</a:t>
            </a:r>
            <a:endParaRPr lang="en-US" dirty="0"/>
          </a:p>
        </p:txBody>
      </p:sp>
      <p:pic>
        <p:nvPicPr>
          <p:cNvPr id="5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1114425" cy="1285875"/>
          </a:xfrm>
          <a:prstGeom prst="rect">
            <a:avLst/>
          </a:prstGeom>
          <a:noFill/>
        </p:spPr>
      </p:pic>
      <p:pic>
        <p:nvPicPr>
          <p:cNvPr id="6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981200"/>
            <a:ext cx="1143000" cy="1285876"/>
          </a:xfrm>
          <a:prstGeom prst="rect">
            <a:avLst/>
          </a:prstGeom>
          <a:noFill/>
        </p:spPr>
      </p:pic>
      <p:pic>
        <p:nvPicPr>
          <p:cNvPr id="7" name="Picture 6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733800"/>
            <a:ext cx="128587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can be: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On-farm Recording</a:t>
            </a:r>
          </a:p>
          <a:p>
            <a:pPr lvl="1"/>
            <a:r>
              <a:rPr lang="en-US" dirty="0" smtClean="0"/>
              <a:t>Index card</a:t>
            </a:r>
          </a:p>
          <a:p>
            <a:pPr lvl="1"/>
            <a:r>
              <a:rPr lang="en-US" dirty="0" smtClean="0"/>
              <a:t>Computerized/Commercial softwares</a:t>
            </a:r>
          </a:p>
          <a:p>
            <a:r>
              <a:rPr lang="en-US" dirty="0" smtClean="0"/>
              <a:t>Group / Breed Recording @ BAI</a:t>
            </a:r>
          </a:p>
          <a:p>
            <a:pPr lvl="1"/>
            <a:r>
              <a:rPr lang="en-US" dirty="0" smtClean="0"/>
              <a:t>National Performance Recording</a:t>
            </a:r>
          </a:p>
          <a:p>
            <a:pPr lvl="1"/>
            <a:r>
              <a:rPr lang="en-US" dirty="0" smtClean="0"/>
              <a:t>Brahman Registry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Performance Recording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Started as DA-ACIAR Project on </a:t>
            </a:r>
            <a:r>
              <a:rPr lang="en-US" i="1" dirty="0" smtClean="0"/>
              <a:t>“Performance Evaluation and Genetic Improvement of Ruminants in the Philippines”</a:t>
            </a:r>
            <a:r>
              <a:rPr lang="en-US" dirty="0" smtClean="0"/>
              <a:t> from 2000–2005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Store existing information into a national database</a:t>
            </a:r>
          </a:p>
          <a:p>
            <a:pPr lvl="1"/>
            <a:r>
              <a:rPr lang="en-US" dirty="0" smtClean="0"/>
              <a:t>Research to estimate genetic parameters</a:t>
            </a:r>
          </a:p>
          <a:p>
            <a:pPr lvl="1"/>
            <a:r>
              <a:rPr lang="en-US" dirty="0" smtClean="0"/>
              <a:t>Customize existing BREEDPLAN® software</a:t>
            </a:r>
          </a:p>
          <a:p>
            <a:pPr lvl="1"/>
            <a:r>
              <a:rPr lang="en-US" dirty="0" smtClean="0"/>
              <a:t>Train Filipino scientists on self sufficiency</a:t>
            </a:r>
          </a:p>
          <a:p>
            <a:r>
              <a:rPr lang="en-US" dirty="0" smtClean="0"/>
              <a:t>Identified “elite animals”</a:t>
            </a:r>
          </a:p>
          <a:p>
            <a:r>
              <a:rPr lang="en-US" dirty="0" smtClean="0"/>
              <a:t>9 government farms &amp; 17 private farms enrolled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 Farms Enrolled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Busuanga Breeding &amp; Experimental Station</a:t>
            </a:r>
          </a:p>
          <a:p>
            <a:r>
              <a:rPr lang="en-US" dirty="0" smtClean="0"/>
              <a:t>Milagros Livestock Production Center</a:t>
            </a:r>
          </a:p>
          <a:p>
            <a:r>
              <a:rPr lang="en-US" dirty="0" smtClean="0"/>
              <a:t>National Artificial Breeding Center – Lot 184</a:t>
            </a:r>
          </a:p>
          <a:p>
            <a:r>
              <a:rPr lang="en-US" dirty="0" smtClean="0"/>
              <a:t>Nueva Ecija Stock Farm</a:t>
            </a:r>
          </a:p>
          <a:p>
            <a:r>
              <a:rPr lang="en-US" dirty="0" err="1" smtClean="0"/>
              <a:t>Dumarao</a:t>
            </a:r>
            <a:r>
              <a:rPr lang="en-US" dirty="0" smtClean="0"/>
              <a:t> Livestock Production Center*</a:t>
            </a:r>
          </a:p>
          <a:p>
            <a:r>
              <a:rPr lang="en-US" dirty="0" err="1" smtClean="0"/>
              <a:t>Malaybalay</a:t>
            </a:r>
            <a:r>
              <a:rPr lang="en-US" dirty="0" smtClean="0"/>
              <a:t> Stock Farm*</a:t>
            </a:r>
          </a:p>
          <a:p>
            <a:r>
              <a:rPr lang="en-US" dirty="0" smtClean="0"/>
              <a:t>Ubay Stock Farm*</a:t>
            </a:r>
          </a:p>
          <a:p>
            <a:r>
              <a:rPr lang="en-US" dirty="0" smtClean="0"/>
              <a:t>National Center for Forage &amp; Pasture*</a:t>
            </a:r>
          </a:p>
          <a:p>
            <a:r>
              <a:rPr lang="en-US" dirty="0" err="1" smtClean="0"/>
              <a:t>Asean</a:t>
            </a:r>
            <a:r>
              <a:rPr lang="en-US" dirty="0" smtClean="0"/>
              <a:t> Goat and Sheep Center (</a:t>
            </a:r>
            <a:r>
              <a:rPr lang="en-US" dirty="0" err="1" smtClean="0"/>
              <a:t>Senepol</a:t>
            </a:r>
            <a:r>
              <a:rPr lang="en-US" dirty="0" smtClean="0"/>
              <a:t>)*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ANSA Genetics, Inc.</a:t>
            </a:r>
          </a:p>
          <a:p>
            <a:r>
              <a:rPr lang="en-US" dirty="0" smtClean="0"/>
              <a:t>5A Cattle Breeding Farm</a:t>
            </a:r>
          </a:p>
          <a:p>
            <a:r>
              <a:rPr lang="en-US" dirty="0" smtClean="0"/>
              <a:t>Carmel Import Export Corp.</a:t>
            </a:r>
          </a:p>
          <a:p>
            <a:r>
              <a:rPr lang="en-US" dirty="0" smtClean="0"/>
              <a:t>Fortuna Brahmans, Inc. </a:t>
            </a:r>
          </a:p>
          <a:p>
            <a:r>
              <a:rPr lang="en-US" dirty="0" smtClean="0"/>
              <a:t>Sarangani Agric. Co. Inc.</a:t>
            </a:r>
          </a:p>
          <a:p>
            <a:r>
              <a:rPr lang="en-US" dirty="0" smtClean="0"/>
              <a:t>JOLISA Agribusiness Corp.</a:t>
            </a:r>
          </a:p>
          <a:p>
            <a:r>
              <a:rPr lang="en-US" dirty="0" smtClean="0"/>
              <a:t>PESO Farm</a:t>
            </a:r>
          </a:p>
          <a:p>
            <a:r>
              <a:rPr lang="en-US" dirty="0" smtClean="0"/>
              <a:t>Charles Lim Farm</a:t>
            </a:r>
          </a:p>
          <a:p>
            <a:r>
              <a:rPr lang="en-US" dirty="0" smtClean="0"/>
              <a:t>Umalag Farms, Inc.*</a:t>
            </a:r>
          </a:p>
          <a:p>
            <a:r>
              <a:rPr lang="en-US" dirty="0" err="1" smtClean="0"/>
              <a:t>Bernales</a:t>
            </a:r>
            <a:r>
              <a:rPr lang="en-US" dirty="0" smtClean="0"/>
              <a:t> Farm*</a:t>
            </a:r>
          </a:p>
          <a:p>
            <a:r>
              <a:rPr lang="en-US" dirty="0" err="1" smtClean="0"/>
              <a:t>Montesclaros</a:t>
            </a:r>
            <a:r>
              <a:rPr lang="en-US" dirty="0" smtClean="0"/>
              <a:t> Ranch*</a:t>
            </a:r>
          </a:p>
          <a:p>
            <a:r>
              <a:rPr lang="en-US" dirty="0" smtClean="0"/>
              <a:t>Dream Field, Inc.*</a:t>
            </a:r>
          </a:p>
          <a:p>
            <a:r>
              <a:rPr lang="en-US" dirty="0" smtClean="0"/>
              <a:t>JADECO*</a:t>
            </a:r>
          </a:p>
          <a:p>
            <a:r>
              <a:rPr lang="en-US" dirty="0" err="1" smtClean="0"/>
              <a:t>Jopson</a:t>
            </a:r>
            <a:r>
              <a:rPr lang="en-US" dirty="0" smtClean="0"/>
              <a:t> Farm*</a:t>
            </a:r>
          </a:p>
          <a:p>
            <a:r>
              <a:rPr lang="en-US" dirty="0" smtClean="0"/>
              <a:t>Hacienda Bigaa, Inc.**</a:t>
            </a:r>
          </a:p>
          <a:p>
            <a:r>
              <a:rPr lang="en-US" dirty="0" smtClean="0"/>
              <a:t>SAL Farm*</a:t>
            </a:r>
          </a:p>
          <a:p>
            <a:r>
              <a:rPr lang="en-US" dirty="0" smtClean="0"/>
              <a:t>ATK Ranch*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– inactive; </a:t>
            </a:r>
          </a:p>
          <a:p>
            <a:r>
              <a:rPr lang="en-US" dirty="0" smtClean="0"/>
              <a:t>** – no data yet but enrolled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1" name="AutoShape 23"/>
          <p:cNvSpPr>
            <a:spLocks noChangeArrowheads="1"/>
          </p:cNvSpPr>
          <p:nvPr/>
        </p:nvSpPr>
        <p:spPr bwMode="auto">
          <a:xfrm rot="-3300793">
            <a:off x="3229512" y="2159373"/>
            <a:ext cx="196058" cy="3505200"/>
          </a:xfrm>
          <a:prstGeom prst="downArrow">
            <a:avLst>
              <a:gd name="adj1" fmla="val 50000"/>
              <a:gd name="adj2" fmla="val 30837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Information</a:t>
            </a:r>
            <a:endParaRPr lang="en-US" dirty="0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2362200" y="1524000"/>
            <a:ext cx="19812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PBBA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</a:rPr>
              <a:t>Members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953000" y="4800600"/>
            <a:ext cx="3124200" cy="1828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CDMU</a:t>
            </a:r>
          </a:p>
          <a:p>
            <a:pPr algn="ctr"/>
            <a:r>
              <a:rPr lang="en-US" sz="2400" dirty="0">
                <a:latin typeface="Times New Roman" pitchFamily="18" charset="0"/>
              </a:rPr>
              <a:t>Central Data </a:t>
            </a:r>
          </a:p>
          <a:p>
            <a:pPr algn="ctr"/>
            <a:r>
              <a:rPr lang="en-US" sz="2400" dirty="0">
                <a:latin typeface="Times New Roman" pitchFamily="18" charset="0"/>
              </a:rPr>
              <a:t>Management Unit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62000" y="4876800"/>
            <a:ext cx="2362200" cy="1524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EBVs / Herd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</a:rPr>
              <a:t>Reports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552544">
            <a:off x="7010881" y="2883282"/>
            <a:ext cx="228624" cy="1676400"/>
          </a:xfrm>
          <a:prstGeom prst="downArrow">
            <a:avLst>
              <a:gd name="adj1" fmla="val 50000"/>
              <a:gd name="adj2" fmla="val 13822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5382231">
            <a:off x="3813345" y="5030163"/>
            <a:ext cx="376237" cy="1295400"/>
          </a:xfrm>
          <a:prstGeom prst="downArrow">
            <a:avLst>
              <a:gd name="adj1" fmla="val 50000"/>
              <a:gd name="adj2" fmla="val 86076"/>
            </a:avLst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  <a:scene3d>
            <a:camera prst="orthographicFront">
              <a:rot lat="0" lon="0" rev="0"/>
            </a:camera>
            <a:lightRig rig="sof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572000" y="1524000"/>
            <a:ext cx="19812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Private Farms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6781800" y="1524000"/>
            <a:ext cx="19812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Regional AI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</a:rPr>
              <a:t>Coordinators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 rot="-1087690">
            <a:off x="5616303" y="2756208"/>
            <a:ext cx="199415" cy="1831975"/>
          </a:xfrm>
          <a:prstGeom prst="downArrow">
            <a:avLst>
              <a:gd name="adj1" fmla="val 50000"/>
              <a:gd name="adj2" fmla="val 18144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 rot="-2485800">
            <a:off x="4392033" y="2574764"/>
            <a:ext cx="228551" cy="2362200"/>
          </a:xfrm>
          <a:prstGeom prst="downArrow">
            <a:avLst>
              <a:gd name="adj1" fmla="val 50000"/>
              <a:gd name="adj2" fmla="val 19682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2133600" y="2819400"/>
            <a:ext cx="1066800" cy="19050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2819400" y="2743200"/>
            <a:ext cx="2057400" cy="21336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3276600" y="2590800"/>
            <a:ext cx="3733800" cy="25908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52400" y="1524000"/>
            <a:ext cx="19812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Government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</a:rPr>
              <a:t>Nucleus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</a:rPr>
              <a:t>Farms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 flipV="1">
            <a:off x="1066800" y="2895600"/>
            <a:ext cx="304800" cy="18288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 animBg="1"/>
      <p:bldP spid="27651" grpId="0" build="p" animBg="1"/>
      <p:bldP spid="27652" grpId="0" animBg="1"/>
      <p:bldP spid="27653" grpId="0" animBg="1"/>
      <p:bldP spid="27654" grpId="0" animBg="1"/>
      <p:bldP spid="27655" grpId="0" animBg="1"/>
      <p:bldP spid="27661" grpId="0" build="p" animBg="1"/>
      <p:bldP spid="27662" grpId="0" build="p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build="p" animBg="1"/>
      <p:bldP spid="276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EBV Report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3" y="1905003"/>
          <a:ext cx="7010398" cy="4543010"/>
        </p:xfrm>
        <a:graphic>
          <a:graphicData uri="http://schemas.openxmlformats.org/drawingml/2006/table">
            <a:tbl>
              <a:tblPr/>
              <a:tblGrid>
                <a:gridCol w="1988438"/>
                <a:gridCol w="1072830"/>
                <a:gridCol w="342197"/>
                <a:gridCol w="323699"/>
                <a:gridCol w="323699"/>
                <a:gridCol w="591907"/>
                <a:gridCol w="591907"/>
                <a:gridCol w="591907"/>
                <a:gridCol w="591907"/>
                <a:gridCol w="591907"/>
              </a:tblGrid>
              <a:tr h="30926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PHILIPPINES BEEF CATTLE GROUP BREEDPLAN EBVS FOR HERD BOOK SIRES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20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 NAME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SIRE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GROUP ESTIMATED BREEDING VALUES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Statistics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Birth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Growth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Perf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Bwt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MILK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IDENT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Anly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Dtrs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BBES MR. MANSO 67 R0067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+1.1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BUS0067R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UJDH954/2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BBES MR. MANSO 0099T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+2.6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+30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BUS0099T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UJDH62/3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BBES MR. MANSO 0101U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+1.8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BUS0101U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UJDH62/3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BOLD FUTURE 372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+0.7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UE3372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UV8589/4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JDH SIR DON MANSO 974/4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+0.9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UJDH974/4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IW'S REXCRATA 392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+0.7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UIW392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EBVS FOR 2007 BORN CALVES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+1.0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Bent-Up Arrow 8"/>
          <p:cNvSpPr/>
          <p:nvPr/>
        </p:nvSpPr>
        <p:spPr>
          <a:xfrm rot="5400000">
            <a:off x="723900" y="2247900"/>
            <a:ext cx="838200" cy="914400"/>
          </a:xfrm>
          <a:prstGeom prst="bentUpArrow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09s5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1828800" cy="828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EBV Report (2)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371600"/>
          <a:ext cx="6096000" cy="3886208"/>
        </p:xfrm>
        <a:graphic>
          <a:graphicData uri="http://schemas.openxmlformats.org/drawingml/2006/table">
            <a:tbl>
              <a:tblPr/>
              <a:tblGrid>
                <a:gridCol w="1729077"/>
                <a:gridCol w="932896"/>
                <a:gridCol w="297563"/>
                <a:gridCol w="281477"/>
                <a:gridCol w="281477"/>
                <a:gridCol w="514702"/>
                <a:gridCol w="514702"/>
                <a:gridCol w="514702"/>
                <a:gridCol w="514702"/>
                <a:gridCol w="514702"/>
              </a:tblGrid>
              <a:tr h="26455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PHILIPPINES BEEF CATTLE GROUP BREEDPLAN EBVS FOR HERD BOOK SIRES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20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ANIMAL NAME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SIRE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GROUP ESTIMATED BREEDING VALUES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Statistics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Birth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Growth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Perf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Bwt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MILK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IDENT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Anly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Dtrs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BBES MR. MANSO 67 R0067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+1.1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BUS0067R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UJDH954/2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BBES MR. MANSO 0099T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+2.6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+30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BUS0099T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UJDH62/3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BBES MR. MANSO 0101U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+1.8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BUS0101U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UJDH62/3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BOLD FUTURE 372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+0.7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UE3372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UV8589/4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JDH SIR DON MANSO 974/4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+0.9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UJDH974/4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IW'S REXCRATA 392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+0.7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UIW392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EBVS FOR 2007 BORN CALVES</a:t>
                      </a:r>
                    </a:p>
                  </a:txBody>
                  <a:tcPr marL="72444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+1.0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19812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selecting for low </a:t>
            </a:r>
            <a:r>
              <a:rPr lang="en-US" dirty="0" err="1" smtClean="0"/>
              <a:t>birthweights</a:t>
            </a:r>
            <a:r>
              <a:rPr lang="en-US" dirty="0" smtClean="0"/>
              <a:t> for heifers:</a:t>
            </a:r>
          </a:p>
          <a:p>
            <a:r>
              <a:rPr lang="en-US" dirty="0" smtClean="0"/>
              <a:t>101U or 974/4</a:t>
            </a:r>
          </a:p>
          <a:p>
            <a:endParaRPr lang="en-US" dirty="0" smtClean="0"/>
          </a:p>
          <a:p>
            <a:r>
              <a:rPr lang="en-US" dirty="0" smtClean="0"/>
              <a:t>If selecting for growth at 400 days:</a:t>
            </a:r>
          </a:p>
          <a:p>
            <a:r>
              <a:rPr lang="en-US" dirty="0" smtClean="0"/>
              <a:t>99T or 974/4</a:t>
            </a:r>
          </a:p>
          <a:p>
            <a:endParaRPr lang="en-US" dirty="0" smtClean="0"/>
          </a:p>
          <a:p>
            <a:r>
              <a:rPr lang="en-US" dirty="0" smtClean="0"/>
              <a:t>If selecting an overall herd bull:</a:t>
            </a:r>
          </a:p>
          <a:p>
            <a:r>
              <a:rPr lang="en-US" dirty="0" smtClean="0"/>
              <a:t>974/4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562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Philippine Brahman </a:t>
            </a:r>
            <a:br>
              <a:rPr lang="en-US" dirty="0" smtClean="0"/>
            </a:br>
            <a:r>
              <a:rPr lang="en-US" dirty="0" smtClean="0"/>
              <a:t>Breeders Association </a:t>
            </a:r>
            <a:br>
              <a:rPr lang="en-US" dirty="0" smtClean="0"/>
            </a:br>
            <a:r>
              <a:rPr lang="en-US" dirty="0" smtClean="0"/>
              <a:t>(PBBA)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Incorporated January 8, 2008 in recognition of the need to strengthen the Brahman cattle industry</a:t>
            </a:r>
          </a:p>
          <a:p>
            <a:r>
              <a:rPr lang="en-US" dirty="0" smtClean="0"/>
              <a:t>Its pioneering project is the establishment of the Brahman Registry/Herdbook in collaboration with the Bureau of Animal Industry – Livestock Development Division</a:t>
            </a:r>
          </a:p>
          <a:p>
            <a:r>
              <a:rPr lang="en-US" dirty="0" smtClean="0"/>
              <a:t>Regular meetings held since 2009</a:t>
            </a:r>
          </a:p>
        </p:txBody>
      </p:sp>
      <p:pic>
        <p:nvPicPr>
          <p:cNvPr id="4" name="Picture 3" descr="PBB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20531"/>
            <a:ext cx="2542619" cy="143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President		Mr. Martin M. Gomez</a:t>
            </a:r>
          </a:p>
          <a:p>
            <a:pPr lvl="6">
              <a:buNone/>
            </a:pPr>
            <a:r>
              <a:rPr lang="en-US" dirty="0" smtClean="0"/>
              <a:t>Rancho Consuelo Canlubang</a:t>
            </a:r>
          </a:p>
          <a:p>
            <a:r>
              <a:rPr lang="en-US" dirty="0" smtClean="0"/>
              <a:t>Vice-president	Mr. Adrian L. Favis</a:t>
            </a:r>
          </a:p>
          <a:p>
            <a:pPr marL="342900" lvl="6" indent="-342900">
              <a:buClr>
                <a:schemeClr val="tx2"/>
              </a:buClr>
              <a:buNone/>
            </a:pPr>
            <a:r>
              <a:rPr lang="en-US" dirty="0" smtClean="0"/>
              <a:t>				Fortuna Brahmans</a:t>
            </a:r>
          </a:p>
          <a:p>
            <a:r>
              <a:rPr lang="en-US" dirty="0" smtClean="0"/>
              <a:t>Secretary		Mr. Billy L. Badilla</a:t>
            </a:r>
          </a:p>
          <a:p>
            <a:pPr indent="2400300">
              <a:buNone/>
            </a:pPr>
            <a:r>
              <a:rPr lang="en-US" sz="1800" dirty="0" smtClean="0"/>
              <a:t>CIEC Farm</a:t>
            </a:r>
          </a:p>
          <a:p>
            <a:r>
              <a:rPr lang="en-US" dirty="0" smtClean="0"/>
              <a:t>Treasurer		Mr. Ian S. Abalos</a:t>
            </a:r>
          </a:p>
          <a:p>
            <a:pPr marL="2743200" indent="0">
              <a:buNone/>
            </a:pPr>
            <a:r>
              <a:rPr lang="en-US" sz="1800" dirty="0" smtClean="0"/>
              <a:t>5A Cattle Ranch</a:t>
            </a:r>
          </a:p>
          <a:p>
            <a:r>
              <a:rPr lang="en-US" dirty="0" smtClean="0"/>
              <a:t>Directors		Mr. Antonio C. Nocom</a:t>
            </a:r>
          </a:p>
          <a:p>
            <a:pPr indent="2400300">
              <a:buNone/>
            </a:pPr>
            <a:r>
              <a:rPr lang="en-US" dirty="0" smtClean="0"/>
              <a:t>Mr. Edwin O. Sanchez</a:t>
            </a:r>
          </a:p>
          <a:p>
            <a:pPr indent="2400300">
              <a:buNone/>
            </a:pPr>
            <a:r>
              <a:rPr lang="en-US" sz="2200" dirty="0" smtClean="0"/>
              <a:t>ANSA Genetics, Inc.</a:t>
            </a:r>
          </a:p>
          <a:p>
            <a:pPr indent="2400300">
              <a:buNone/>
            </a:pPr>
            <a:r>
              <a:rPr lang="en-US" dirty="0" smtClean="0"/>
              <a:t>Mr. Alex Alcantara</a:t>
            </a:r>
          </a:p>
          <a:p>
            <a:pPr indent="2400300">
              <a:buNone/>
            </a:pPr>
            <a:r>
              <a:rPr lang="en-US" dirty="0" smtClean="0"/>
              <a:t>Mr. Fermin Gallarita</a:t>
            </a:r>
          </a:p>
          <a:p>
            <a:pPr indent="2400300">
              <a:buNone/>
            </a:pPr>
            <a:r>
              <a:rPr lang="en-US" sz="2200" dirty="0" smtClean="0"/>
              <a:t>Sarangani Agricultural Co., Inc.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Program Brief (1)</a:t>
            </a:r>
            <a:endParaRPr lang="en-GB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PH" smtClean="0"/>
              <a:t>Provides strategic direction in the current AI efforts</a:t>
            </a:r>
          </a:p>
          <a:p>
            <a:r>
              <a:rPr lang="en-PH" smtClean="0"/>
              <a:t>Harmonizes the undertakings of BAI, LDC, PCC, NDA &amp; RFUs in carrying out efficient and effective livestock breeding programs using AI technology</a:t>
            </a:r>
          </a:p>
          <a:p>
            <a:r>
              <a:rPr lang="en-US" smtClean="0"/>
              <a:t>Provides better opportunities for livestock farming communities by enhancing their competitiveness through an institutionalized AI delivery system at the village level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PBBA Launching</a:t>
            </a:r>
            <a:endParaRPr lang="en-US" dirty="0"/>
          </a:p>
        </p:txBody>
      </p:sp>
      <p:pic>
        <p:nvPicPr>
          <p:cNvPr id="7170" name="Picture 2" descr="F:\PBBA MOA Launching\DSC08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6592" y="2133600"/>
            <a:ext cx="4325408" cy="3244056"/>
          </a:xfrm>
          <a:prstGeom prst="rect">
            <a:avLst/>
          </a:prstGeom>
          <a:noFill/>
        </p:spPr>
      </p:pic>
      <p:sp>
        <p:nvSpPr>
          <p:cNvPr id="5" name="Comment 6"/>
          <p:cNvSpPr>
            <a:spLocks noChangeArrowheads="1"/>
          </p:cNvSpPr>
          <p:nvPr/>
        </p:nvSpPr>
        <p:spPr bwMode="auto">
          <a:xfrm>
            <a:off x="1371600" y="5334000"/>
            <a:ext cx="6400800" cy="307777"/>
          </a:xfrm>
          <a:prstGeom prst="rect">
            <a:avLst/>
          </a:prstGeom>
          <a:solidFill>
            <a:srgbClr val="FCFDC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lang="en-US" sz="1400" b="1" dirty="0" smtClean="0">
                <a:latin typeface="Univers" pitchFamily="34" charset="0"/>
              </a:rPr>
              <a:t>PBBA – BAI MOA Launching, February 24, 2010, OD Conference Room</a:t>
            </a:r>
          </a:p>
        </p:txBody>
      </p:sp>
      <p:pic>
        <p:nvPicPr>
          <p:cNvPr id="7171" name="Picture 3" descr="F:\PBBA MOA Launching\DSCN2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325408" cy="324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PBBA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Purebred</a:t>
            </a:r>
          </a:p>
          <a:p>
            <a:r>
              <a:rPr lang="en-US" dirty="0" smtClean="0"/>
              <a:t>Pedigreed (American or Australian Brahman Breeders Association)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PBBA Registry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pedigree and performance recording system utilizing customized BREEDPLAN</a:t>
            </a:r>
            <a:r>
              <a:rPr lang="en-US" baseline="30000" dirty="0" smtClean="0"/>
              <a:t>®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Herdbook details:</a:t>
            </a:r>
          </a:p>
          <a:p>
            <a:pPr lvl="1"/>
            <a:r>
              <a:rPr lang="en-US" dirty="0" smtClean="0"/>
              <a:t>Book 1 – purebred animals</a:t>
            </a:r>
          </a:p>
          <a:p>
            <a:pPr lvl="1"/>
            <a:r>
              <a:rPr lang="en-US" dirty="0" smtClean="0"/>
              <a:t>Book 2 – Appendix animals (A, B, C, 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Pedigree</a:t>
            </a:r>
            <a:endParaRPr lang="en-US" dirty="0"/>
          </a:p>
        </p:txBody>
      </p:sp>
      <p:pic>
        <p:nvPicPr>
          <p:cNvPr id="8" name="Content Placeholder 7" descr="pbba_certifica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02813"/>
            <a:ext cx="4038600" cy="3120736"/>
          </a:xfrm>
        </p:spPr>
      </p:pic>
      <p:pic>
        <p:nvPicPr>
          <p:cNvPr id="9" name="Content Placeholder 8" descr="1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140" y="1210036"/>
            <a:ext cx="3459259" cy="4916127"/>
          </a:xfrm>
        </p:spPr>
      </p:pic>
      <p:sp>
        <p:nvSpPr>
          <p:cNvPr id="6" name="TextBox 5"/>
          <p:cNvSpPr txBox="1"/>
          <p:nvPr/>
        </p:nvSpPr>
        <p:spPr>
          <a:xfrm>
            <a:off x="762000" y="62600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PBBA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BREEDPLAN</a:t>
            </a:r>
            <a:r>
              <a:rPr lang="en-US" b="1" baseline="30000" dirty="0" smtClean="0"/>
              <a:t>®</a:t>
            </a:r>
            <a:endParaRPr lang="en-US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 Reached so far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Pedigree certificate format</a:t>
            </a:r>
          </a:p>
          <a:p>
            <a:r>
              <a:rPr lang="en-US" dirty="0" smtClean="0"/>
              <a:t>Forms to be adopted:</a:t>
            </a:r>
          </a:p>
          <a:p>
            <a:pPr lvl="1"/>
            <a:r>
              <a:rPr lang="en-US" dirty="0" smtClean="0"/>
              <a:t>Animal Registration</a:t>
            </a:r>
          </a:p>
          <a:p>
            <a:pPr lvl="1"/>
            <a:r>
              <a:rPr lang="en-US" dirty="0" smtClean="0"/>
              <a:t>Birthweight</a:t>
            </a:r>
          </a:p>
          <a:p>
            <a:pPr lvl="1"/>
            <a:r>
              <a:rPr lang="en-US" dirty="0" smtClean="0"/>
              <a:t>Succeeding weight</a:t>
            </a:r>
          </a:p>
          <a:p>
            <a:pPr lvl="1"/>
            <a:r>
              <a:rPr lang="en-US" dirty="0" smtClean="0"/>
              <a:t>Mating Details</a:t>
            </a:r>
          </a:p>
          <a:p>
            <a:pPr lvl="1"/>
            <a:r>
              <a:rPr lang="en-US" dirty="0" smtClean="0"/>
              <a:t>Semen Declaration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Schedule of Fees</a:t>
            </a:r>
          </a:p>
          <a:p>
            <a:pPr lvl="1"/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Calf Recording</a:t>
            </a:r>
          </a:p>
          <a:p>
            <a:pPr lvl="1"/>
            <a:r>
              <a:rPr lang="en-US" dirty="0" smtClean="0"/>
              <a:t>Female Registration &amp; Appendix Animals</a:t>
            </a:r>
          </a:p>
          <a:p>
            <a:pPr lvl="1"/>
            <a:r>
              <a:rPr lang="en-US" dirty="0" smtClean="0"/>
              <a:t>Transfers</a:t>
            </a:r>
          </a:p>
          <a:p>
            <a:r>
              <a:rPr lang="en-US" dirty="0" smtClean="0"/>
              <a:t>Standards of Excellence</a:t>
            </a:r>
          </a:p>
          <a:p>
            <a:pPr lvl="1"/>
            <a:r>
              <a:rPr lang="en-US" dirty="0" smtClean="0"/>
              <a:t>Combination of American &amp; Australian Brahman Breeders Associations’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 Reached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Each member should be accredited BAI Breeder Farm</a:t>
            </a:r>
          </a:p>
          <a:p>
            <a:pPr lvl="1"/>
            <a:r>
              <a:rPr lang="en-US" dirty="0" smtClean="0"/>
              <a:t>ANSA Genetics, Inc.</a:t>
            </a:r>
          </a:p>
          <a:p>
            <a:pPr lvl="1"/>
            <a:r>
              <a:rPr lang="en-US" dirty="0" smtClean="0"/>
              <a:t>Fortuna Brahmans</a:t>
            </a:r>
          </a:p>
          <a:p>
            <a:pPr lvl="1"/>
            <a:r>
              <a:rPr lang="en-US" dirty="0" smtClean="0"/>
              <a:t>5A Cattle Breeding Farm</a:t>
            </a:r>
          </a:p>
          <a:p>
            <a:pPr lvl="1"/>
            <a:r>
              <a:rPr lang="en-US" dirty="0" smtClean="0"/>
              <a:t>SCC – applied in 2011</a:t>
            </a:r>
          </a:p>
          <a:p>
            <a:pPr lvl="1"/>
            <a:r>
              <a:rPr lang="en-US" dirty="0" smtClean="0"/>
              <a:t>RCC – apply in 2013</a:t>
            </a:r>
          </a:p>
          <a:p>
            <a:pPr lvl="1"/>
            <a:r>
              <a:rPr lang="en-US" dirty="0" smtClean="0"/>
              <a:t>CIEC – apply in 2013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Herdbook</a:t>
            </a:r>
          </a:p>
          <a:p>
            <a:r>
              <a:rPr lang="en-US" dirty="0" smtClean="0"/>
              <a:t>Manual / Guidelines</a:t>
            </a:r>
          </a:p>
          <a:p>
            <a:r>
              <a:rPr lang="en-US" dirty="0" smtClean="0"/>
              <a:t>Special Projects</a:t>
            </a:r>
          </a:p>
          <a:p>
            <a:pPr lvl="1"/>
            <a:r>
              <a:rPr lang="en-US" dirty="0" smtClean="0"/>
              <a:t>AI training at Masbate (June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Calves EBVs over Years (Genetic Trends)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2012 Group BREEDPLAN</a:t>
            </a:r>
            <a:r>
              <a:rPr lang="en-US" sz="3600" b="1" baseline="30000" dirty="0" smtClean="0"/>
              <a:t>®</a:t>
            </a:r>
            <a:r>
              <a:rPr lang="en-US" sz="3600" b="1" dirty="0" smtClean="0"/>
              <a:t> Statistics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Birth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 weight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147.32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 weight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600 weight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241.92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FOR YOUR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Program Brief (2)</a:t>
            </a:r>
            <a:endParaRPr lang="en-GB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mtClean="0"/>
              <a:t>BAI as the lead implementing agency</a:t>
            </a:r>
          </a:p>
          <a:p>
            <a:r>
              <a:rPr lang="en-PH" smtClean="0"/>
              <a:t>Further intensifying the institutional capability of LGUs</a:t>
            </a:r>
          </a:p>
          <a:p>
            <a:pPr lvl="1"/>
            <a:r>
              <a:rPr lang="en-PH" smtClean="0"/>
              <a:t>Development of human resources</a:t>
            </a:r>
          </a:p>
          <a:p>
            <a:pPr lvl="1"/>
            <a:r>
              <a:rPr lang="en-PH" smtClean="0"/>
              <a:t>Provision of equipment</a:t>
            </a:r>
          </a:p>
          <a:p>
            <a:pPr lvl="1"/>
            <a:r>
              <a:rPr lang="en-PH" smtClean="0"/>
              <a:t>Strengthening on institutional linkages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Goal / Objective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Accelerate AI diffusion rate to 30% of breedable cattle &amp; water buffaloes</a:t>
            </a:r>
          </a:p>
          <a:p>
            <a:r>
              <a:rPr lang="en-PH" dirty="0" smtClean="0"/>
              <a:t>Increase conception rate to cattle &amp; water buffaloes at the field level to 65% &amp; 45% respectively</a:t>
            </a:r>
          </a:p>
          <a:p>
            <a:r>
              <a:rPr lang="en-PH" dirty="0" smtClean="0"/>
              <a:t>Institutionalization of AI services to 50% of the LGUs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 the smallholders into the total production and marketing systems through provision of institutionalized AI &amp; extension services; &amp; </a:t>
            </a:r>
          </a:p>
          <a:p>
            <a:r>
              <a:rPr lang="en-US" dirty="0" smtClean="0"/>
              <a:t>Strengthening of partnerships with other stakeholders, i.e., CSOs, academe, and the business/market community</a:t>
            </a:r>
          </a:p>
          <a:p>
            <a:pPr lvl="1"/>
            <a:r>
              <a:rPr lang="en-PH" b="1" dirty="0" smtClean="0">
                <a:solidFill>
                  <a:srgbClr val="FF0000"/>
                </a:solidFill>
              </a:rPr>
              <a:t>AI is a tool in achieving productivities, either for beef or dairy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Features</a:t>
            </a:r>
            <a:endParaRPr lang="en-GB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DA-RFUs play a crucial role in program implementation &amp; localization</a:t>
            </a:r>
          </a:p>
          <a:p>
            <a:r>
              <a:rPr lang="en-PH" dirty="0" smtClean="0"/>
              <a:t>Implemented under a </a:t>
            </a:r>
            <a:r>
              <a:rPr lang="en-PH" b="1" dirty="0" smtClean="0"/>
              <a:t>COST-SHARING SCHEME</a:t>
            </a:r>
            <a:r>
              <a:rPr lang="en-PH" dirty="0" smtClean="0"/>
              <a:t>:</a:t>
            </a:r>
          </a:p>
          <a:p>
            <a:pPr lvl="1"/>
            <a:r>
              <a:rPr lang="en-PH" dirty="0" smtClean="0"/>
              <a:t>DA covers the training of technicians, cattle &amp; water buffalo semen supply, LN2 tank &amp; AI gun for new LGU program recipients &amp; information materials</a:t>
            </a:r>
          </a:p>
          <a:p>
            <a:pPr lvl="1"/>
            <a:r>
              <a:rPr lang="en-PH" dirty="0" smtClean="0"/>
              <a:t>LGU provides full-time AI technician, travelling expenses, cost of LN2 &amp; AI supplies (AI gloves &amp; straw sheath)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System (1)</a:t>
            </a: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AI structure</a:t>
            </a:r>
          </a:p>
          <a:p>
            <a:pPr lvl="1"/>
            <a:r>
              <a:rPr lang="en-PH" dirty="0" smtClean="0"/>
              <a:t>Policy level: Advisory Committee (GIP)</a:t>
            </a:r>
          </a:p>
          <a:p>
            <a:pPr lvl="1"/>
            <a:r>
              <a:rPr lang="en-PH" dirty="0" smtClean="0"/>
              <a:t>Program Management Group (PMG) </a:t>
            </a:r>
          </a:p>
          <a:p>
            <a:pPr lvl="1"/>
            <a:r>
              <a:rPr lang="en-PH" dirty="0" smtClean="0"/>
              <a:t>Regional Management Group (RMG)</a:t>
            </a:r>
          </a:p>
          <a:p>
            <a:r>
              <a:rPr lang="en-PH" dirty="0" smtClean="0"/>
              <a:t>AI Technician identification &amp; accreditation</a:t>
            </a:r>
          </a:p>
          <a:p>
            <a:r>
              <a:rPr lang="en-PH" dirty="0" smtClean="0"/>
              <a:t>Semen comes from performance tested sires</a:t>
            </a:r>
          </a:p>
          <a:p>
            <a:r>
              <a:rPr lang="en-PH" dirty="0" smtClean="0">
                <a:solidFill>
                  <a:srgbClr val="FF0000"/>
                </a:solidFill>
              </a:rPr>
              <a:t>Animal identification system – not yet in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1958</Words>
  <Application>Microsoft Office PowerPoint</Application>
  <PresentationFormat>On-screen Show (4:3)</PresentationFormat>
  <Paragraphs>641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Trek</vt:lpstr>
      <vt:lpstr>Worksheet</vt:lpstr>
      <vt:lpstr>Unified national artificial insemination program (unaip) updates,  herd recording &amp;  ruminant registry</vt:lpstr>
      <vt:lpstr>Outline of the Presentation</vt:lpstr>
      <vt:lpstr>UNIFIED NATIONAL ARTIFICIAL INSEMINATION PROGRAM (UNAIP) Updates</vt:lpstr>
      <vt:lpstr>Program Brief (1)</vt:lpstr>
      <vt:lpstr>Program Brief (2)</vt:lpstr>
      <vt:lpstr>Goal / Objective</vt:lpstr>
      <vt:lpstr>Strategy</vt:lpstr>
      <vt:lpstr>Features</vt:lpstr>
      <vt:lpstr>System (1)</vt:lpstr>
      <vt:lpstr>System (2)</vt:lpstr>
      <vt:lpstr>System (3)</vt:lpstr>
      <vt:lpstr>Program Performance (1)</vt:lpstr>
      <vt:lpstr>Program Performance (2)</vt:lpstr>
      <vt:lpstr>Program Performance (3)</vt:lpstr>
      <vt:lpstr>Program Performance (4)</vt:lpstr>
      <vt:lpstr>Regular Program Review, Planning &amp; Consultative Meetings among RAICs</vt:lpstr>
      <vt:lpstr>12-YEAR ACCOMPLISHMENT</vt:lpstr>
      <vt:lpstr>01-12 Cattle Accomplishment</vt:lpstr>
      <vt:lpstr>01-12 Carabao Accomplishment</vt:lpstr>
      <vt:lpstr>09-12 Goat Accomplishment</vt:lpstr>
      <vt:lpstr>Strategies for 2013 (1)</vt:lpstr>
      <vt:lpstr>Donor Bulls at NABC</vt:lpstr>
      <vt:lpstr>Strategies for 2013 (2)</vt:lpstr>
      <vt:lpstr>Strategies for 2013 (3)</vt:lpstr>
      <vt:lpstr>Any questions so far?</vt:lpstr>
      <vt:lpstr>HERD Recording</vt:lpstr>
      <vt:lpstr>Records</vt:lpstr>
      <vt:lpstr>Importance of Data Recording</vt:lpstr>
      <vt:lpstr>What to record</vt:lpstr>
      <vt:lpstr>What to record</vt:lpstr>
      <vt:lpstr>Animal Identification</vt:lpstr>
      <vt:lpstr>Recording can be:</vt:lpstr>
      <vt:lpstr>National Performance Recording</vt:lpstr>
      <vt:lpstr>Beef Cattle Farms Enrolled</vt:lpstr>
      <vt:lpstr>Flow of Information</vt:lpstr>
      <vt:lpstr>Sample EBV Report</vt:lpstr>
      <vt:lpstr>Sample EBV Report (2)</vt:lpstr>
      <vt:lpstr>Philippine Brahman  Breeders Association  (PBBA)</vt:lpstr>
      <vt:lpstr>Founding Members</vt:lpstr>
      <vt:lpstr>PBBA Launching</vt:lpstr>
      <vt:lpstr>PBBA Standards</vt:lpstr>
      <vt:lpstr>PBBA Registry</vt:lpstr>
      <vt:lpstr>Sample Pedigree</vt:lpstr>
      <vt:lpstr>Agreements Reached so far</vt:lpstr>
      <vt:lpstr>Agreements Reached so far</vt:lpstr>
      <vt:lpstr>Calves EBVs over Years (Genetic Trends)</vt:lpstr>
      <vt:lpstr>2012 Group BREEDPLAN® Statistics</vt:lpstr>
      <vt:lpstr>THANK YOU FOR YOUR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AND KEY INDICATORS OF THE UNIFIED NATIONAL ARTIFICIAL INSEMINATION PROGRAM</dc:title>
  <dc:creator>Paul C. Limson</dc:creator>
  <cp:lastModifiedBy>RF</cp:lastModifiedBy>
  <cp:revision>100</cp:revision>
  <dcterms:created xsi:type="dcterms:W3CDTF">2010-01-13T02:18:03Z</dcterms:created>
  <dcterms:modified xsi:type="dcterms:W3CDTF">2013-02-02T05:23:38Z</dcterms:modified>
</cp:coreProperties>
</file>