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8" r:id="rId30"/>
    <p:sldId id="291" r:id="rId31"/>
    <p:sldId id="286" r:id="rId32"/>
    <p:sldId id="287" r:id="rId33"/>
    <p:sldId id="290" r:id="rId34"/>
    <p:sldId id="292" r:id="rId35"/>
    <p:sldId id="289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bao\Desktop\2008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Distribution of Heats</a:t>
            </a:r>
          </a:p>
          <a:p>
            <a:pPr>
              <a:defRPr sz="3200"/>
            </a:pPr>
            <a:r>
              <a:rPr lang="en-US" sz="3200" dirty="0" smtClean="0"/>
              <a:t>DTRI 2009-2012</a:t>
            </a:r>
            <a:endParaRPr lang="en-US" sz="3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'Heat Record'!$C$16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Record'!$C$17:$C$28</c:f>
              <c:numCache>
                <c:formatCode>0%</c:formatCode>
                <c:ptCount val="12"/>
                <c:pt idx="0">
                  <c:v>5.4054054054054092E-2</c:v>
                </c:pt>
                <c:pt idx="1">
                  <c:v>7.2072072072072071E-2</c:v>
                </c:pt>
                <c:pt idx="2">
                  <c:v>3.6036036036036036E-2</c:v>
                </c:pt>
                <c:pt idx="3">
                  <c:v>8.1081081081081086E-2</c:v>
                </c:pt>
                <c:pt idx="4">
                  <c:v>0.15315315315315314</c:v>
                </c:pt>
                <c:pt idx="5">
                  <c:v>0</c:v>
                </c:pt>
                <c:pt idx="6">
                  <c:v>0.13513513513513525</c:v>
                </c:pt>
                <c:pt idx="7">
                  <c:v>7.2072072072072071E-2</c:v>
                </c:pt>
                <c:pt idx="8">
                  <c:v>0.18018018018018028</c:v>
                </c:pt>
                <c:pt idx="9">
                  <c:v>7.2072072072072071E-2</c:v>
                </c:pt>
                <c:pt idx="10">
                  <c:v>8.1081081081081086E-2</c:v>
                </c:pt>
                <c:pt idx="11">
                  <c:v>6.3063063063063099E-2</c:v>
                </c:pt>
              </c:numCache>
            </c:numRef>
          </c:val>
        </c:ser>
        <c:ser>
          <c:idx val="1"/>
          <c:order val="1"/>
          <c:tx>
            <c:strRef>
              <c:f>'Heat Record'!$D$16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Record'!$D$17:$D$28</c:f>
              <c:numCache>
                <c:formatCode>0%</c:formatCode>
                <c:ptCount val="12"/>
                <c:pt idx="0">
                  <c:v>0.11578947368421061</c:v>
                </c:pt>
                <c:pt idx="1">
                  <c:v>9.4736842105263327E-2</c:v>
                </c:pt>
                <c:pt idx="2">
                  <c:v>4.2105263157894764E-2</c:v>
                </c:pt>
                <c:pt idx="3">
                  <c:v>8.4210526315789541E-2</c:v>
                </c:pt>
                <c:pt idx="4">
                  <c:v>4.2105263157894764E-2</c:v>
                </c:pt>
                <c:pt idx="5">
                  <c:v>3.1578947368421088E-2</c:v>
                </c:pt>
                <c:pt idx="6">
                  <c:v>6.3157894736842121E-2</c:v>
                </c:pt>
                <c:pt idx="7">
                  <c:v>4.2105263157894764E-2</c:v>
                </c:pt>
                <c:pt idx="8">
                  <c:v>0.10526315789473686</c:v>
                </c:pt>
                <c:pt idx="9">
                  <c:v>0.12631578947368419</c:v>
                </c:pt>
                <c:pt idx="10">
                  <c:v>0.14736842105263173</c:v>
                </c:pt>
                <c:pt idx="11">
                  <c:v>0.10526315789473686</c:v>
                </c:pt>
              </c:numCache>
            </c:numRef>
          </c:val>
        </c:ser>
        <c:ser>
          <c:idx val="2"/>
          <c:order val="2"/>
          <c:tx>
            <c:strRef>
              <c:f>'Heat Record'!$E$16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Record'!$E$17:$E$28</c:f>
              <c:numCache>
                <c:formatCode>0%</c:formatCode>
                <c:ptCount val="12"/>
                <c:pt idx="0">
                  <c:v>8.0000000000000057E-2</c:v>
                </c:pt>
                <c:pt idx="1">
                  <c:v>0.13333333333333341</c:v>
                </c:pt>
                <c:pt idx="2">
                  <c:v>8.0000000000000057E-2</c:v>
                </c:pt>
                <c:pt idx="3">
                  <c:v>9.3333333333333407E-2</c:v>
                </c:pt>
                <c:pt idx="4">
                  <c:v>5.3333333333333413E-2</c:v>
                </c:pt>
                <c:pt idx="5">
                  <c:v>2.6666666666666682E-2</c:v>
                </c:pt>
                <c:pt idx="6">
                  <c:v>1.3333333333333341E-2</c:v>
                </c:pt>
                <c:pt idx="7">
                  <c:v>0</c:v>
                </c:pt>
                <c:pt idx="8">
                  <c:v>0.1466666666666667</c:v>
                </c:pt>
                <c:pt idx="9">
                  <c:v>0.12000000000000002</c:v>
                </c:pt>
                <c:pt idx="10">
                  <c:v>0.1866666666666667</c:v>
                </c:pt>
                <c:pt idx="11">
                  <c:v>6.6666666666666693E-2</c:v>
                </c:pt>
              </c:numCache>
            </c:numRef>
          </c:val>
        </c:ser>
        <c:ser>
          <c:idx val="3"/>
          <c:order val="3"/>
          <c:tx>
            <c:strRef>
              <c:f>'Heat Record'!$F$16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Record'!$F$17:$F$28</c:f>
              <c:numCache>
                <c:formatCode>0%</c:formatCode>
                <c:ptCount val="12"/>
                <c:pt idx="0">
                  <c:v>0.1636363636363638</c:v>
                </c:pt>
                <c:pt idx="1">
                  <c:v>0.10909090909090913</c:v>
                </c:pt>
                <c:pt idx="2">
                  <c:v>0.1636363636363638</c:v>
                </c:pt>
                <c:pt idx="3">
                  <c:v>7.2727272727272724E-2</c:v>
                </c:pt>
                <c:pt idx="4">
                  <c:v>0.14545454545454545</c:v>
                </c:pt>
                <c:pt idx="5">
                  <c:v>1.8181818181818195E-2</c:v>
                </c:pt>
                <c:pt idx="6">
                  <c:v>9.0909090909091023E-2</c:v>
                </c:pt>
                <c:pt idx="7">
                  <c:v>7.2727272727272724E-2</c:v>
                </c:pt>
                <c:pt idx="8">
                  <c:v>3.6363636363636362E-2</c:v>
                </c:pt>
                <c:pt idx="9">
                  <c:v>1.8181818181818195E-2</c:v>
                </c:pt>
                <c:pt idx="10">
                  <c:v>3.6363636363636362E-2</c:v>
                </c:pt>
                <c:pt idx="11">
                  <c:v>7.2727272727272724E-2</c:v>
                </c:pt>
              </c:numCache>
            </c:numRef>
          </c:val>
        </c:ser>
        <c:marker val="1"/>
        <c:axId val="72581504"/>
        <c:axId val="72583040"/>
      </c:lineChart>
      <c:catAx>
        <c:axId val="72581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2583040"/>
        <c:crosses val="autoZero"/>
        <c:auto val="1"/>
        <c:lblAlgn val="ctr"/>
        <c:lblOffset val="100"/>
      </c:catAx>
      <c:valAx>
        <c:axId val="72583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cows in Heat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2581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4-Year</a:t>
            </a:r>
            <a:r>
              <a:rPr lang="en-US" sz="3200" baseline="0" dirty="0"/>
              <a:t> Average</a:t>
            </a:r>
          </a:p>
          <a:p>
            <a:pPr>
              <a:defRPr sz="3200"/>
            </a:pPr>
            <a:r>
              <a:rPr lang="en-US" sz="3200" baseline="0" dirty="0" smtClean="0"/>
              <a:t>(DTRI 2009-2012</a:t>
            </a:r>
            <a:r>
              <a:rPr lang="en-US" sz="3200" baseline="0" dirty="0"/>
              <a:t>)</a:t>
            </a:r>
            <a:endParaRPr lang="en-US" sz="3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'Heat Record'!$G$16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Record'!$G$17:$G$28</c:f>
              <c:numCache>
                <c:formatCode>0%</c:formatCode>
                <c:ptCount val="12"/>
                <c:pt idx="0">
                  <c:v>0.10336997284365709</c:v>
                </c:pt>
                <c:pt idx="1">
                  <c:v>0.10230828915039436</c:v>
                </c:pt>
                <c:pt idx="2">
                  <c:v>8.0444415707573644E-2</c:v>
                </c:pt>
                <c:pt idx="3">
                  <c:v>8.283805336436921E-2</c:v>
                </c:pt>
                <c:pt idx="4">
                  <c:v>9.8511573774731728E-2</c:v>
                </c:pt>
                <c:pt idx="5">
                  <c:v>1.9106858054226485E-2</c:v>
                </c:pt>
                <c:pt idx="6">
                  <c:v>7.5633863528600381E-2</c:v>
                </c:pt>
                <c:pt idx="7">
                  <c:v>4.6726151989309891E-2</c:v>
                </c:pt>
                <c:pt idx="8">
                  <c:v>0.11711841027630501</c:v>
                </c:pt>
                <c:pt idx="9">
                  <c:v>8.4142419931893628E-2</c:v>
                </c:pt>
                <c:pt idx="10">
                  <c:v>0.11286995129100393</c:v>
                </c:pt>
                <c:pt idx="11">
                  <c:v>0.30772016035173932</c:v>
                </c:pt>
              </c:numCache>
            </c:numRef>
          </c:val>
        </c:ser>
        <c:marker val="1"/>
        <c:axId val="72603904"/>
        <c:axId val="72609792"/>
      </c:lineChart>
      <c:catAx>
        <c:axId val="72603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2609792"/>
        <c:crosses val="autoZero"/>
        <c:auto val="1"/>
        <c:lblAlgn val="ctr"/>
        <c:lblOffset val="100"/>
      </c:catAx>
      <c:valAx>
        <c:axId val="72609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</a:t>
                </a:r>
                <a:r>
                  <a:rPr lang="en-US" sz="1800" baseline="0" dirty="0" smtClean="0"/>
                  <a:t> Cows that Calved</a:t>
                </a:r>
                <a:endParaRPr lang="en-US" sz="1800" dirty="0"/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2603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3-Year Average </a:t>
            </a:r>
            <a:r>
              <a:rPr lang="en-US" sz="3200" dirty="0"/>
              <a:t>Heats</a:t>
            </a:r>
          </a:p>
          <a:p>
            <a:pPr>
              <a:defRPr sz="3200"/>
            </a:pPr>
            <a:r>
              <a:rPr lang="en-US" sz="3200" dirty="0" smtClean="0"/>
              <a:t>DTRI 2009-2011 </a:t>
            </a:r>
            <a:endParaRPr lang="en-US" sz="3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'Heat Record'!$H$16</c:f>
              <c:strCache>
                <c:ptCount val="1"/>
                <c:pt idx="0">
                  <c:v>Average 3 Yrs</c:v>
                </c:pt>
              </c:strCache>
            </c:strRef>
          </c:tx>
          <c:marker>
            <c:symbol val="none"/>
          </c:marker>
          <c:cat>
            <c:strRef>
              <c:f>'Heat Record'!$A$17:$A$28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'Heat Record'!$H$17:$H$28</c:f>
              <c:numCache>
                <c:formatCode>0%</c:formatCode>
                <c:ptCount val="12"/>
                <c:pt idx="0">
                  <c:v>8.3281175912754857E-2</c:v>
                </c:pt>
                <c:pt idx="1">
                  <c:v>0.10004741583688952</c:v>
                </c:pt>
                <c:pt idx="2">
                  <c:v>5.2713766397976938E-2</c:v>
                </c:pt>
                <c:pt idx="3">
                  <c:v>8.6208313576734627E-2</c:v>
                </c:pt>
                <c:pt idx="4">
                  <c:v>8.2863916548127026E-2</c:v>
                </c:pt>
                <c:pt idx="5">
                  <c:v>1.9415204678362583E-2</c:v>
                </c:pt>
                <c:pt idx="6">
                  <c:v>7.0542121068436894E-2</c:v>
                </c:pt>
                <c:pt idx="7">
                  <c:v>3.8059111743322271E-2</c:v>
                </c:pt>
                <c:pt idx="8">
                  <c:v>0.1440366682471946</c:v>
                </c:pt>
                <c:pt idx="9">
                  <c:v>0.10612928718191879</c:v>
                </c:pt>
                <c:pt idx="10">
                  <c:v>0.13837205626679311</c:v>
                </c:pt>
                <c:pt idx="11">
                  <c:v>7.8330962541488885E-2</c:v>
                </c:pt>
              </c:numCache>
            </c:numRef>
          </c:val>
        </c:ser>
        <c:marker val="1"/>
        <c:axId val="74334592"/>
        <c:axId val="74336128"/>
      </c:lineChart>
      <c:catAx>
        <c:axId val="74334592"/>
        <c:scaling>
          <c:orientation val="minMax"/>
        </c:scaling>
        <c:axPos val="b"/>
        <c:majorTickMark val="none"/>
        <c:tickLblPos val="nextTo"/>
        <c:crossAx val="74336128"/>
        <c:crosses val="autoZero"/>
        <c:auto val="1"/>
        <c:lblAlgn val="ctr"/>
        <c:lblOffset val="100"/>
      </c:catAx>
      <c:valAx>
        <c:axId val="74336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Cows in Heat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74334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Distribution of Calving</a:t>
            </a:r>
          </a:p>
          <a:p>
            <a:pPr>
              <a:defRPr sz="3200"/>
            </a:pPr>
            <a:r>
              <a:rPr lang="en-US" sz="3200" dirty="0" smtClean="0"/>
              <a:t>(DTRI 2010-2012</a:t>
            </a:r>
            <a:r>
              <a:rPr lang="en-US" sz="3200" dirty="0"/>
              <a:t>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Calving!$C$17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Calving!$A$18:$A$29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Calving!$C$18:$C$29</c:f>
              <c:numCache>
                <c:formatCode>0%</c:formatCode>
                <c:ptCount val="12"/>
                <c:pt idx="0">
                  <c:v>7.407407407407407E-2</c:v>
                </c:pt>
                <c:pt idx="1">
                  <c:v>7.407407407407407E-2</c:v>
                </c:pt>
                <c:pt idx="2">
                  <c:v>0.14814814814814825</c:v>
                </c:pt>
                <c:pt idx="3">
                  <c:v>0.22222222222222221</c:v>
                </c:pt>
                <c:pt idx="4">
                  <c:v>0.1111111111111111</c:v>
                </c:pt>
                <c:pt idx="5">
                  <c:v>3.7037037037037056E-2</c:v>
                </c:pt>
                <c:pt idx="6">
                  <c:v>3.7037037037037056E-2</c:v>
                </c:pt>
                <c:pt idx="7">
                  <c:v>0.1111111111111111</c:v>
                </c:pt>
                <c:pt idx="8">
                  <c:v>7.407407407407407E-2</c:v>
                </c:pt>
                <c:pt idx="9">
                  <c:v>0</c:v>
                </c:pt>
                <c:pt idx="10">
                  <c:v>7.407407407407407E-2</c:v>
                </c:pt>
                <c:pt idx="11">
                  <c:v>3.7037037037037056E-2</c:v>
                </c:pt>
              </c:numCache>
            </c:numRef>
          </c:val>
        </c:ser>
        <c:ser>
          <c:idx val="1"/>
          <c:order val="1"/>
          <c:tx>
            <c:strRef>
              <c:f>Calving!$D$17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Calving!$A$18:$A$29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Calving!$D$18:$D$29</c:f>
              <c:numCache>
                <c:formatCode>0%</c:formatCode>
                <c:ptCount val="12"/>
                <c:pt idx="0">
                  <c:v>2.7777777777777811E-2</c:v>
                </c:pt>
                <c:pt idx="1">
                  <c:v>0.1111111111111111</c:v>
                </c:pt>
                <c:pt idx="2">
                  <c:v>2.7777777777777811E-2</c:v>
                </c:pt>
                <c:pt idx="3">
                  <c:v>5.5555555555555518E-2</c:v>
                </c:pt>
                <c:pt idx="4">
                  <c:v>5.5555555555555518E-2</c:v>
                </c:pt>
                <c:pt idx="5">
                  <c:v>8.3333333333333343E-2</c:v>
                </c:pt>
                <c:pt idx="6">
                  <c:v>5.5555555555555518E-2</c:v>
                </c:pt>
                <c:pt idx="7">
                  <c:v>0.25</c:v>
                </c:pt>
                <c:pt idx="8">
                  <c:v>2.7777777777777811E-2</c:v>
                </c:pt>
                <c:pt idx="9">
                  <c:v>0.16666666666666666</c:v>
                </c:pt>
                <c:pt idx="10">
                  <c:v>8.3333333333333343E-2</c:v>
                </c:pt>
                <c:pt idx="11">
                  <c:v>5.5555555555555518E-2</c:v>
                </c:pt>
              </c:numCache>
            </c:numRef>
          </c:val>
        </c:ser>
        <c:ser>
          <c:idx val="2"/>
          <c:order val="2"/>
          <c:tx>
            <c:strRef>
              <c:f>Calving!$E$17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Calving!$A$18:$A$29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Calving!$E$18:$E$29</c:f>
              <c:numCache>
                <c:formatCode>0%</c:formatCode>
                <c:ptCount val="12"/>
                <c:pt idx="0">
                  <c:v>0.1111111111111111</c:v>
                </c:pt>
                <c:pt idx="1">
                  <c:v>7.407407407407407E-2</c:v>
                </c:pt>
                <c:pt idx="2">
                  <c:v>3.7037037037037056E-2</c:v>
                </c:pt>
                <c:pt idx="3">
                  <c:v>3.7037037037037056E-2</c:v>
                </c:pt>
                <c:pt idx="4">
                  <c:v>0.1111111111111111</c:v>
                </c:pt>
                <c:pt idx="5">
                  <c:v>0</c:v>
                </c:pt>
                <c:pt idx="6">
                  <c:v>7.407407407407407E-2</c:v>
                </c:pt>
                <c:pt idx="7">
                  <c:v>0.2592592592592593</c:v>
                </c:pt>
                <c:pt idx="8">
                  <c:v>0.1111111111111111</c:v>
                </c:pt>
                <c:pt idx="9">
                  <c:v>0</c:v>
                </c:pt>
                <c:pt idx="10">
                  <c:v>3.7037037037037056E-2</c:v>
                </c:pt>
                <c:pt idx="11">
                  <c:v>0.14814814814814825</c:v>
                </c:pt>
              </c:numCache>
            </c:numRef>
          </c:val>
        </c:ser>
        <c:ser>
          <c:idx val="3"/>
          <c:order val="3"/>
          <c:tx>
            <c:strRef>
              <c:f>Calving!$F$17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Calving!$A$18:$A$29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Calving!$F$18:$F$29</c:f>
              <c:numCache>
                <c:formatCode>0%</c:formatCode>
                <c:ptCount val="12"/>
                <c:pt idx="0">
                  <c:v>0.125</c:v>
                </c:pt>
                <c:pt idx="1">
                  <c:v>0</c:v>
                </c:pt>
                <c:pt idx="2">
                  <c:v>4.1666666666666664E-2</c:v>
                </c:pt>
                <c:pt idx="3">
                  <c:v>0</c:v>
                </c:pt>
                <c:pt idx="4">
                  <c:v>0</c:v>
                </c:pt>
                <c:pt idx="5">
                  <c:v>8.3333333333333343E-2</c:v>
                </c:pt>
                <c:pt idx="6">
                  <c:v>0.16666666666666666</c:v>
                </c:pt>
                <c:pt idx="7">
                  <c:v>8.3333333333333343E-2</c:v>
                </c:pt>
                <c:pt idx="8">
                  <c:v>8.3333333333333343E-2</c:v>
                </c:pt>
                <c:pt idx="9">
                  <c:v>0.16666666666666666</c:v>
                </c:pt>
                <c:pt idx="10">
                  <c:v>4.1666666666666664E-2</c:v>
                </c:pt>
                <c:pt idx="11">
                  <c:v>0.20833333333333345</c:v>
                </c:pt>
              </c:numCache>
            </c:numRef>
          </c:val>
        </c:ser>
        <c:marker val="1"/>
        <c:axId val="74384128"/>
        <c:axId val="74385664"/>
      </c:lineChart>
      <c:catAx>
        <c:axId val="74384128"/>
        <c:scaling>
          <c:orientation val="minMax"/>
        </c:scaling>
        <c:axPos val="b"/>
        <c:numFmt formatCode="General" sourceLinked="1"/>
        <c:majorTickMark val="none"/>
        <c:tickLblPos val="nextTo"/>
        <c:crossAx val="74385664"/>
        <c:crosses val="autoZero"/>
        <c:auto val="1"/>
        <c:lblAlgn val="ctr"/>
        <c:lblOffset val="100"/>
      </c:catAx>
      <c:valAx>
        <c:axId val="74385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Cows that Calved</a:t>
                </a:r>
              </a:p>
            </c:rich>
          </c:tx>
          <c:layout>
            <c:manualLayout>
              <c:xMode val="edge"/>
              <c:yMode val="edge"/>
              <c:x val="5.8479532163742704E-3"/>
              <c:y val="0.33319391693685357"/>
            </c:manualLayout>
          </c:layout>
        </c:title>
        <c:numFmt formatCode="0%" sourceLinked="1"/>
        <c:majorTickMark val="none"/>
        <c:tickLblPos val="nextTo"/>
        <c:crossAx val="74384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Average </a:t>
            </a:r>
            <a:r>
              <a:rPr lang="en-US" sz="3200" dirty="0" err="1" smtClean="0"/>
              <a:t>Calvings</a:t>
            </a:r>
            <a:endParaRPr lang="en-US" sz="3200" dirty="0"/>
          </a:p>
          <a:p>
            <a:pPr>
              <a:defRPr sz="3200"/>
            </a:pPr>
            <a:r>
              <a:rPr lang="en-US" sz="3200" dirty="0" smtClean="0"/>
              <a:t>DTRI 2010-2012</a:t>
            </a:r>
            <a:endParaRPr lang="en-US" sz="3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Calving!$G$17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Calving!$A$18:$A$29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Calving!$G$18:$G$29</c:f>
              <c:numCache>
                <c:formatCode>0%</c:formatCode>
                <c:ptCount val="12"/>
                <c:pt idx="0">
                  <c:v>8.0459770114942528E-2</c:v>
                </c:pt>
                <c:pt idx="1">
                  <c:v>6.8965517241379309E-2</c:v>
                </c:pt>
                <c:pt idx="2">
                  <c:v>3.4482758620689655E-2</c:v>
                </c:pt>
                <c:pt idx="3">
                  <c:v>3.4482758620689655E-2</c:v>
                </c:pt>
                <c:pt idx="4">
                  <c:v>5.7471264367816112E-2</c:v>
                </c:pt>
                <c:pt idx="5">
                  <c:v>5.7471264367816112E-2</c:v>
                </c:pt>
                <c:pt idx="6">
                  <c:v>9.1954022988505746E-2</c:v>
                </c:pt>
                <c:pt idx="7">
                  <c:v>0.20689655172413793</c:v>
                </c:pt>
                <c:pt idx="8">
                  <c:v>6.8965517241379309E-2</c:v>
                </c:pt>
                <c:pt idx="9">
                  <c:v>0.11494252873563222</c:v>
                </c:pt>
                <c:pt idx="10">
                  <c:v>5.7471264367816112E-2</c:v>
                </c:pt>
                <c:pt idx="11">
                  <c:v>0.12643678160919541</c:v>
                </c:pt>
              </c:numCache>
            </c:numRef>
          </c:val>
        </c:ser>
        <c:marker val="1"/>
        <c:axId val="74414720"/>
        <c:axId val="74432896"/>
      </c:lineChart>
      <c:catAx>
        <c:axId val="74414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432896"/>
        <c:crosses val="autoZero"/>
        <c:auto val="1"/>
        <c:lblAlgn val="ctr"/>
        <c:lblOffset val="100"/>
      </c:catAx>
      <c:valAx>
        <c:axId val="74432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Cows that Calved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414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DTRI Month-on</a:t>
            </a:r>
            <a:r>
              <a:rPr lang="en-US" sz="3200" baseline="0" dirty="0" smtClean="0"/>
              <a:t> Month </a:t>
            </a:r>
            <a:r>
              <a:rPr lang="en-US" sz="3200" dirty="0" smtClean="0"/>
              <a:t>Heats</a:t>
            </a:r>
            <a:r>
              <a:rPr lang="en-US" sz="3200" baseline="0" dirty="0" smtClean="0"/>
              <a:t> </a:t>
            </a:r>
          </a:p>
          <a:p>
            <a:pPr>
              <a:defRPr sz="3200"/>
            </a:pPr>
            <a:r>
              <a:rPr lang="en-US" sz="3200" baseline="0" dirty="0" smtClean="0"/>
              <a:t>(2009-2011) vs. </a:t>
            </a:r>
            <a:r>
              <a:rPr lang="en-US" sz="3200" baseline="0" dirty="0" err="1" smtClean="0"/>
              <a:t>Calvings</a:t>
            </a:r>
            <a:r>
              <a:rPr lang="en-US" sz="3200" baseline="0" dirty="0" smtClean="0"/>
              <a:t> (2010-2012)</a:t>
            </a:r>
            <a:endParaRPr lang="en-US" sz="3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Calving!$G$46</c:f>
              <c:strCache>
                <c:ptCount val="1"/>
                <c:pt idx="0">
                  <c:v>Average Heats</c:v>
                </c:pt>
              </c:strCache>
            </c:strRef>
          </c:tx>
          <c:cat>
            <c:strRef>
              <c:f>Calving!$A$47:$A$58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Calving!$G$47:$G$58</c:f>
              <c:numCache>
                <c:formatCode>0%</c:formatCode>
                <c:ptCount val="12"/>
                <c:pt idx="0">
                  <c:v>0.25</c:v>
                </c:pt>
                <c:pt idx="1">
                  <c:v>0.30555555555555552</c:v>
                </c:pt>
                <c:pt idx="2">
                  <c:v>0.16049382716049396</c:v>
                </c:pt>
                <c:pt idx="3">
                  <c:v>0.27160493827160498</c:v>
                </c:pt>
                <c:pt idx="4">
                  <c:v>0.29629629629629628</c:v>
                </c:pt>
                <c:pt idx="5">
                  <c:v>5.2469135802469126E-2</c:v>
                </c:pt>
                <c:pt idx="6">
                  <c:v>0.2530864197530866</c:v>
                </c:pt>
                <c:pt idx="7">
                  <c:v>0.13580246913580246</c:v>
                </c:pt>
                <c:pt idx="8">
                  <c:v>0.47530864197530892</c:v>
                </c:pt>
                <c:pt idx="9">
                  <c:v>0.32098765432098786</c:v>
                </c:pt>
                <c:pt idx="10">
                  <c:v>0.41358024691358031</c:v>
                </c:pt>
                <c:pt idx="11">
                  <c:v>0.24074074074074078</c:v>
                </c:pt>
              </c:numCache>
            </c:numRef>
          </c:val>
        </c:ser>
        <c:ser>
          <c:idx val="1"/>
          <c:order val="1"/>
          <c:tx>
            <c:strRef>
              <c:f>Calving!$H$46</c:f>
              <c:strCache>
                <c:ptCount val="1"/>
                <c:pt idx="0">
                  <c:v>Average Calvings</c:v>
                </c:pt>
              </c:strCache>
            </c:strRef>
          </c:tx>
          <c:cat>
            <c:strRef>
              <c:f>Calving!$A$47:$A$58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Calving!$H$47:$H$58</c:f>
              <c:numCache>
                <c:formatCode>0%</c:formatCode>
                <c:ptCount val="12"/>
                <c:pt idx="0">
                  <c:v>8.0459770114942528E-2</c:v>
                </c:pt>
                <c:pt idx="1">
                  <c:v>6.8965517241379309E-2</c:v>
                </c:pt>
                <c:pt idx="2">
                  <c:v>3.4482758620689655E-2</c:v>
                </c:pt>
                <c:pt idx="3">
                  <c:v>3.4482758620689655E-2</c:v>
                </c:pt>
                <c:pt idx="4">
                  <c:v>5.7471264367816112E-2</c:v>
                </c:pt>
                <c:pt idx="5">
                  <c:v>5.7471264367816112E-2</c:v>
                </c:pt>
                <c:pt idx="6">
                  <c:v>9.1954022988505746E-2</c:v>
                </c:pt>
                <c:pt idx="7">
                  <c:v>0.20689655172413793</c:v>
                </c:pt>
                <c:pt idx="8">
                  <c:v>6.8965517241379309E-2</c:v>
                </c:pt>
                <c:pt idx="9">
                  <c:v>0.11494252873563222</c:v>
                </c:pt>
                <c:pt idx="10">
                  <c:v>5.7471264367816112E-2</c:v>
                </c:pt>
                <c:pt idx="11">
                  <c:v>0.12643678160919541</c:v>
                </c:pt>
              </c:numCache>
            </c:numRef>
          </c:val>
        </c:ser>
        <c:marker val="1"/>
        <c:axId val="74462720"/>
        <c:axId val="74464256"/>
      </c:lineChart>
      <c:catAx>
        <c:axId val="74462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4464256"/>
        <c:crosses val="autoZero"/>
        <c:auto val="1"/>
        <c:lblAlgn val="ctr"/>
        <c:lblOffset val="100"/>
      </c:catAx>
      <c:valAx>
        <c:axId val="74464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4462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DTRI Heat </a:t>
            </a:r>
            <a:r>
              <a:rPr lang="en-US" sz="3200" dirty="0"/>
              <a:t>(</a:t>
            </a:r>
            <a:r>
              <a:rPr lang="en-US" sz="3200" dirty="0" smtClean="0"/>
              <a:t>2009-2011)-</a:t>
            </a:r>
          </a:p>
          <a:p>
            <a:pPr>
              <a:defRPr sz="3200"/>
            </a:pPr>
            <a:r>
              <a:rPr lang="en-US" sz="3200" dirty="0" smtClean="0"/>
              <a:t>to-Calving </a:t>
            </a:r>
            <a:r>
              <a:rPr lang="en-US" sz="3200" dirty="0"/>
              <a:t>(2010-2012)</a:t>
            </a:r>
          </a:p>
          <a:p>
            <a:pPr>
              <a:defRPr sz="3200"/>
            </a:pPr>
            <a:endParaRPr lang="en-US" sz="3200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Calving!$I$46</c:f>
              <c:strCache>
                <c:ptCount val="1"/>
                <c:pt idx="0">
                  <c:v>Average Heats</c:v>
                </c:pt>
              </c:strCache>
            </c:strRef>
          </c:tx>
          <c:marker>
            <c:symbol val="none"/>
          </c:marker>
          <c:cat>
            <c:strRef>
              <c:f>Calving!$A$47:$A$58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Calving!$I$47:$I$57</c:f>
              <c:numCache>
                <c:formatCode>0%</c:formatCode>
                <c:ptCount val="11"/>
                <c:pt idx="0">
                  <c:v>0.25</c:v>
                </c:pt>
                <c:pt idx="1">
                  <c:v>0.30555555555555552</c:v>
                </c:pt>
                <c:pt idx="2">
                  <c:v>0.16049382716049393</c:v>
                </c:pt>
                <c:pt idx="3">
                  <c:v>0.27160493827160498</c:v>
                </c:pt>
                <c:pt idx="4">
                  <c:v>0.29629629629629628</c:v>
                </c:pt>
                <c:pt idx="5">
                  <c:v>5.2469135802469126E-2</c:v>
                </c:pt>
                <c:pt idx="6">
                  <c:v>0.25308641975308654</c:v>
                </c:pt>
                <c:pt idx="7">
                  <c:v>0.13580246913580246</c:v>
                </c:pt>
                <c:pt idx="8">
                  <c:v>0.47530864197530887</c:v>
                </c:pt>
                <c:pt idx="9">
                  <c:v>0.32098765432098775</c:v>
                </c:pt>
                <c:pt idx="10">
                  <c:v>0.41358024691358031</c:v>
                </c:pt>
              </c:numCache>
            </c:numRef>
          </c:val>
        </c:ser>
        <c:ser>
          <c:idx val="1"/>
          <c:order val="1"/>
          <c:tx>
            <c:strRef>
              <c:f>Calving!$J$46</c:f>
              <c:strCache>
                <c:ptCount val="1"/>
                <c:pt idx="0">
                  <c:v>Calved</c:v>
                </c:pt>
              </c:strCache>
            </c:strRef>
          </c:tx>
          <c:marker>
            <c:symbol val="none"/>
          </c:marker>
          <c:cat>
            <c:strRef>
              <c:f>Calving!$A$47:$A$58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Calving!$J$47:$J$57</c:f>
              <c:numCache>
                <c:formatCode>0%</c:formatCode>
                <c:ptCount val="11"/>
                <c:pt idx="0">
                  <c:v>0.11494252873563221</c:v>
                </c:pt>
                <c:pt idx="1">
                  <c:v>5.7471264367816105E-2</c:v>
                </c:pt>
                <c:pt idx="2">
                  <c:v>8.0459770114942528E-2</c:v>
                </c:pt>
                <c:pt idx="3">
                  <c:v>6.8965517241379309E-2</c:v>
                </c:pt>
                <c:pt idx="4">
                  <c:v>3.4482758620689655E-2</c:v>
                </c:pt>
                <c:pt idx="5">
                  <c:v>3.4482758620689655E-2</c:v>
                </c:pt>
                <c:pt idx="6">
                  <c:v>5.7471264367816105E-2</c:v>
                </c:pt>
                <c:pt idx="7">
                  <c:v>5.7471264367816105E-2</c:v>
                </c:pt>
                <c:pt idx="8">
                  <c:v>9.1954022988505746E-2</c:v>
                </c:pt>
                <c:pt idx="9">
                  <c:v>0.20689655172413793</c:v>
                </c:pt>
                <c:pt idx="10">
                  <c:v>6.8965517241379309E-2</c:v>
                </c:pt>
              </c:numCache>
            </c:numRef>
          </c:val>
        </c:ser>
        <c:marker val="1"/>
        <c:axId val="74485760"/>
        <c:axId val="74487296"/>
      </c:lineChart>
      <c:catAx>
        <c:axId val="74485760"/>
        <c:scaling>
          <c:orientation val="minMax"/>
        </c:scaling>
        <c:axPos val="b"/>
        <c:majorTickMark val="none"/>
        <c:tickLblPos val="nextTo"/>
        <c:crossAx val="74487296"/>
        <c:crosses val="autoZero"/>
        <c:auto val="1"/>
        <c:lblAlgn val="ctr"/>
        <c:lblOffset val="100"/>
      </c:catAx>
      <c:valAx>
        <c:axId val="74487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Cows in Heat-to-Calving</a:t>
                </a:r>
              </a:p>
            </c:rich>
          </c:tx>
          <c:layout>
            <c:manualLayout>
              <c:xMode val="edge"/>
              <c:yMode val="edge"/>
              <c:x val="7.1637426900584824E-3"/>
              <c:y val="0.32191338582677181"/>
            </c:manualLayout>
          </c:layout>
        </c:title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485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70026-AF43-408F-9516-79F99B8A9762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F7D9-7374-40B0-9D80-624196A9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F739-EE6F-4B00-866B-B33F1F058196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1942-E93A-4195-9314-7FB2928AA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 Your Breeding Season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b="1" dirty="0" smtClean="0"/>
              <a:t>Jose </a:t>
            </a:r>
            <a:r>
              <a:rPr lang="en-US" sz="4500" b="1" dirty="0" err="1" smtClean="0"/>
              <a:t>Arceo</a:t>
            </a:r>
            <a:r>
              <a:rPr lang="en-US" sz="4500" b="1" dirty="0" smtClean="0"/>
              <a:t> N. Bautista, DVM, PhD.</a:t>
            </a:r>
          </a:p>
          <a:p>
            <a:r>
              <a:rPr lang="en-US" dirty="0" smtClean="0"/>
              <a:t>Federation of Cattle Raisers’ Associations of the Philippines </a:t>
            </a:r>
          </a:p>
          <a:p>
            <a:r>
              <a:rPr lang="en-US" dirty="0" smtClean="0"/>
              <a:t>2013 Convention-General Assembly,</a:t>
            </a:r>
          </a:p>
          <a:p>
            <a:r>
              <a:rPr lang="en-US" dirty="0" smtClean="0"/>
              <a:t>Hotel Valencia, Valencia </a:t>
            </a:r>
            <a:r>
              <a:rPr lang="en-US" dirty="0" err="1" smtClean="0"/>
              <a:t>Bukidnon</a:t>
            </a:r>
            <a:endParaRPr lang="en-US" dirty="0" smtClean="0"/>
          </a:p>
          <a:p>
            <a:r>
              <a:rPr lang="en-US" dirty="0" smtClean="0"/>
              <a:t>February 2-3,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 descr="20%"/>
          <p:cNvSpPr>
            <a:spLocks noChangeArrowheads="1"/>
          </p:cNvSpPr>
          <p:nvPr/>
        </p:nvSpPr>
        <p:spPr bwMode="auto">
          <a:xfrm>
            <a:off x="4919663" y="128588"/>
            <a:ext cx="1146175" cy="6586537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4425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4423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4346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4350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4407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4408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4409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4410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4411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4412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4413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4414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4415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4416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4417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4418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4419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4420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4421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4422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4368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4369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4404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4405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4406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4371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4372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4373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4374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4375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4376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4377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4379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82" name="Picture 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7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4400" name="Picture 78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01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403" name="Picture 81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86" name="Picture 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" name="Picture 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8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Picture 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0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4399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9488" y="128588"/>
            <a:ext cx="7145337" cy="6600825"/>
            <a:chOff x="617" y="81"/>
            <a:chExt cx="4501" cy="4158"/>
          </a:xfrm>
        </p:grpSpPr>
        <p:sp>
          <p:nvSpPr>
            <p:cNvPr id="15451" name="Rectangle 3" descr="20%"/>
            <p:cNvSpPr>
              <a:spLocks noChangeArrowheads="1"/>
            </p:cNvSpPr>
            <p:nvPr/>
          </p:nvSpPr>
          <p:spPr bwMode="auto">
            <a:xfrm>
              <a:off x="617" y="81"/>
              <a:ext cx="1344" cy="4158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" name="Rectangle 4" descr="20%"/>
            <p:cNvSpPr>
              <a:spLocks noChangeArrowheads="1"/>
            </p:cNvSpPr>
            <p:nvPr/>
          </p:nvSpPr>
          <p:spPr bwMode="auto">
            <a:xfrm>
              <a:off x="3827" y="81"/>
              <a:ext cx="1291" cy="4154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5449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5447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7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5370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5374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5431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5432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5433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5434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5435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5436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5437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5438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5439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5440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5441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5442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5443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5444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5445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5446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5392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5393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5428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5429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5430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5395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5396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5397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5398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5399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5400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5401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5403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406" name="Picture 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7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5424" name="Picture 78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5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27" name="Picture 81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410" name="Picture 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8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4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5423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52400" y="119063"/>
            <a:ext cx="7996238" cy="6605587"/>
            <a:chOff x="96" y="75"/>
            <a:chExt cx="5037" cy="4161"/>
          </a:xfrm>
        </p:grpSpPr>
        <p:sp>
          <p:nvSpPr>
            <p:cNvPr id="16387" name="Rectangle 7" descr="20%"/>
            <p:cNvSpPr>
              <a:spLocks noChangeArrowheads="1"/>
            </p:cNvSpPr>
            <p:nvPr/>
          </p:nvSpPr>
          <p:spPr bwMode="auto">
            <a:xfrm>
              <a:off x="1965" y="81"/>
              <a:ext cx="750" cy="4155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8"/>
            <p:cNvSpPr>
              <a:spLocks noChangeArrowheads="1"/>
            </p:cNvSpPr>
            <p:nvPr/>
          </p:nvSpPr>
          <p:spPr bwMode="auto">
            <a:xfrm>
              <a:off x="613" y="4016"/>
              <a:ext cx="4520" cy="1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389" name="Picture 9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672"/>
              <a:ext cx="45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25" y="2211"/>
              <a:ext cx="3841" cy="1293"/>
              <a:chOff x="1200" y="2640"/>
              <a:chExt cx="3841" cy="1293"/>
            </a:xfrm>
          </p:grpSpPr>
          <p:sp>
            <p:nvSpPr>
              <p:cNvPr id="16474" name="Freeform 11"/>
              <p:cNvSpPr>
                <a:spLocks/>
              </p:cNvSpPr>
              <p:nvPr/>
            </p:nvSpPr>
            <p:spPr bwMode="auto">
              <a:xfrm>
                <a:off x="1200" y="2640"/>
                <a:ext cx="2707" cy="1293"/>
              </a:xfrm>
              <a:custGeom>
                <a:avLst/>
                <a:gdLst>
                  <a:gd name="T0" fmla="*/ 0 w 2707"/>
                  <a:gd name="T1" fmla="*/ 1293 h 1293"/>
                  <a:gd name="T2" fmla="*/ 16 w 2707"/>
                  <a:gd name="T3" fmla="*/ 1293 h 1293"/>
                  <a:gd name="T4" fmla="*/ 56 w 2707"/>
                  <a:gd name="T5" fmla="*/ 1293 h 1293"/>
                  <a:gd name="T6" fmla="*/ 200 w 2707"/>
                  <a:gd name="T7" fmla="*/ 1293 h 1293"/>
                  <a:gd name="T8" fmla="*/ 351 w 2707"/>
                  <a:gd name="T9" fmla="*/ 1293 h 1293"/>
                  <a:gd name="T10" fmla="*/ 455 w 2707"/>
                  <a:gd name="T11" fmla="*/ 1293 h 1293"/>
                  <a:gd name="T12" fmla="*/ 567 w 2707"/>
                  <a:gd name="T13" fmla="*/ 1293 h 1293"/>
                  <a:gd name="T14" fmla="*/ 671 w 2707"/>
                  <a:gd name="T15" fmla="*/ 1285 h 1293"/>
                  <a:gd name="T16" fmla="*/ 783 w 2707"/>
                  <a:gd name="T17" fmla="*/ 1269 h 1293"/>
                  <a:gd name="T18" fmla="*/ 918 w 2707"/>
                  <a:gd name="T19" fmla="*/ 1230 h 1293"/>
                  <a:gd name="T20" fmla="*/ 1054 w 2707"/>
                  <a:gd name="T21" fmla="*/ 1182 h 1293"/>
                  <a:gd name="T22" fmla="*/ 1174 w 2707"/>
                  <a:gd name="T23" fmla="*/ 1126 h 1293"/>
                  <a:gd name="T24" fmla="*/ 1270 w 2707"/>
                  <a:gd name="T25" fmla="*/ 1070 h 1293"/>
                  <a:gd name="T26" fmla="*/ 1358 w 2707"/>
                  <a:gd name="T27" fmla="*/ 1038 h 1293"/>
                  <a:gd name="T28" fmla="*/ 1421 w 2707"/>
                  <a:gd name="T29" fmla="*/ 1006 h 1293"/>
                  <a:gd name="T30" fmla="*/ 1469 w 2707"/>
                  <a:gd name="T31" fmla="*/ 974 h 1293"/>
                  <a:gd name="T32" fmla="*/ 1501 w 2707"/>
                  <a:gd name="T33" fmla="*/ 934 h 1293"/>
                  <a:gd name="T34" fmla="*/ 1525 w 2707"/>
                  <a:gd name="T35" fmla="*/ 886 h 1293"/>
                  <a:gd name="T36" fmla="*/ 1549 w 2707"/>
                  <a:gd name="T37" fmla="*/ 734 h 1293"/>
                  <a:gd name="T38" fmla="*/ 1549 w 2707"/>
                  <a:gd name="T39" fmla="*/ 631 h 1293"/>
                  <a:gd name="T40" fmla="*/ 1557 w 2707"/>
                  <a:gd name="T41" fmla="*/ 503 h 1293"/>
                  <a:gd name="T42" fmla="*/ 1589 w 2707"/>
                  <a:gd name="T43" fmla="*/ 192 h 1293"/>
                  <a:gd name="T44" fmla="*/ 1605 w 2707"/>
                  <a:gd name="T45" fmla="*/ 64 h 1293"/>
                  <a:gd name="T46" fmla="*/ 1637 w 2707"/>
                  <a:gd name="T47" fmla="*/ 0 h 1293"/>
                  <a:gd name="T48" fmla="*/ 1669 w 2707"/>
                  <a:gd name="T49" fmla="*/ 8 h 1293"/>
                  <a:gd name="T50" fmla="*/ 1685 w 2707"/>
                  <a:gd name="T51" fmla="*/ 32 h 1293"/>
                  <a:gd name="T52" fmla="*/ 1709 w 2707"/>
                  <a:gd name="T53" fmla="*/ 72 h 1293"/>
                  <a:gd name="T54" fmla="*/ 1757 w 2707"/>
                  <a:gd name="T55" fmla="*/ 263 h 1293"/>
                  <a:gd name="T56" fmla="*/ 1757 w 2707"/>
                  <a:gd name="T57" fmla="*/ 319 h 1293"/>
                  <a:gd name="T58" fmla="*/ 1765 w 2707"/>
                  <a:gd name="T59" fmla="*/ 391 h 1293"/>
                  <a:gd name="T60" fmla="*/ 1789 w 2707"/>
                  <a:gd name="T61" fmla="*/ 567 h 1293"/>
                  <a:gd name="T62" fmla="*/ 1805 w 2707"/>
                  <a:gd name="T63" fmla="*/ 734 h 1293"/>
                  <a:gd name="T64" fmla="*/ 1837 w 2707"/>
                  <a:gd name="T65" fmla="*/ 846 h 1293"/>
                  <a:gd name="T66" fmla="*/ 1917 w 2707"/>
                  <a:gd name="T67" fmla="*/ 998 h 1293"/>
                  <a:gd name="T68" fmla="*/ 2044 w 2707"/>
                  <a:gd name="T69" fmla="*/ 1142 h 1293"/>
                  <a:gd name="T70" fmla="*/ 2116 w 2707"/>
                  <a:gd name="T71" fmla="*/ 1182 h 1293"/>
                  <a:gd name="T72" fmla="*/ 2204 w 2707"/>
                  <a:gd name="T73" fmla="*/ 1214 h 1293"/>
                  <a:gd name="T74" fmla="*/ 2372 w 2707"/>
                  <a:gd name="T75" fmla="*/ 1230 h 1293"/>
                  <a:gd name="T76" fmla="*/ 2460 w 2707"/>
                  <a:gd name="T77" fmla="*/ 1230 h 1293"/>
                  <a:gd name="T78" fmla="*/ 2508 w 2707"/>
                  <a:gd name="T79" fmla="*/ 1222 h 1293"/>
                  <a:gd name="T80" fmla="*/ 2571 w 2707"/>
                  <a:gd name="T81" fmla="*/ 1222 h 1293"/>
                  <a:gd name="T82" fmla="*/ 2659 w 2707"/>
                  <a:gd name="T83" fmla="*/ 1206 h 1293"/>
                  <a:gd name="T84" fmla="*/ 2683 w 2707"/>
                  <a:gd name="T85" fmla="*/ 1206 h 1293"/>
                  <a:gd name="T86" fmla="*/ 2691 w 2707"/>
                  <a:gd name="T87" fmla="*/ 1206 h 1293"/>
                  <a:gd name="T88" fmla="*/ 2691 w 2707"/>
                  <a:gd name="T89" fmla="*/ 1206 h 1293"/>
                  <a:gd name="T90" fmla="*/ 2707 w 2707"/>
                  <a:gd name="T91" fmla="*/ 1206 h 12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07"/>
                  <a:gd name="T139" fmla="*/ 0 h 1293"/>
                  <a:gd name="T140" fmla="*/ 2707 w 2707"/>
                  <a:gd name="T141" fmla="*/ 1293 h 12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07" h="1293">
                    <a:moveTo>
                      <a:pt x="0" y="1293"/>
                    </a:moveTo>
                    <a:lnTo>
                      <a:pt x="16" y="1293"/>
                    </a:lnTo>
                    <a:lnTo>
                      <a:pt x="56" y="1293"/>
                    </a:lnTo>
                    <a:lnTo>
                      <a:pt x="200" y="1293"/>
                    </a:lnTo>
                    <a:lnTo>
                      <a:pt x="351" y="1293"/>
                    </a:lnTo>
                    <a:lnTo>
                      <a:pt x="455" y="1293"/>
                    </a:lnTo>
                    <a:lnTo>
                      <a:pt x="567" y="1293"/>
                    </a:lnTo>
                    <a:lnTo>
                      <a:pt x="671" y="1285"/>
                    </a:lnTo>
                    <a:lnTo>
                      <a:pt x="783" y="1269"/>
                    </a:lnTo>
                    <a:lnTo>
                      <a:pt x="918" y="1230"/>
                    </a:lnTo>
                    <a:lnTo>
                      <a:pt x="1054" y="1182"/>
                    </a:lnTo>
                    <a:lnTo>
                      <a:pt x="1174" y="1126"/>
                    </a:lnTo>
                    <a:lnTo>
                      <a:pt x="1270" y="1070"/>
                    </a:lnTo>
                    <a:lnTo>
                      <a:pt x="1358" y="1038"/>
                    </a:lnTo>
                    <a:lnTo>
                      <a:pt x="1421" y="1006"/>
                    </a:lnTo>
                    <a:lnTo>
                      <a:pt x="1469" y="974"/>
                    </a:lnTo>
                    <a:lnTo>
                      <a:pt x="1501" y="934"/>
                    </a:lnTo>
                    <a:lnTo>
                      <a:pt x="1525" y="886"/>
                    </a:lnTo>
                    <a:lnTo>
                      <a:pt x="1549" y="734"/>
                    </a:lnTo>
                    <a:lnTo>
                      <a:pt x="1549" y="631"/>
                    </a:lnTo>
                    <a:lnTo>
                      <a:pt x="1557" y="503"/>
                    </a:lnTo>
                    <a:lnTo>
                      <a:pt x="1589" y="192"/>
                    </a:lnTo>
                    <a:lnTo>
                      <a:pt x="1605" y="64"/>
                    </a:lnTo>
                    <a:lnTo>
                      <a:pt x="1637" y="0"/>
                    </a:lnTo>
                    <a:lnTo>
                      <a:pt x="1669" y="8"/>
                    </a:lnTo>
                    <a:lnTo>
                      <a:pt x="1685" y="32"/>
                    </a:lnTo>
                    <a:lnTo>
                      <a:pt x="1709" y="72"/>
                    </a:lnTo>
                    <a:lnTo>
                      <a:pt x="1757" y="263"/>
                    </a:lnTo>
                    <a:lnTo>
                      <a:pt x="1757" y="319"/>
                    </a:lnTo>
                    <a:lnTo>
                      <a:pt x="1765" y="391"/>
                    </a:lnTo>
                    <a:lnTo>
                      <a:pt x="1789" y="567"/>
                    </a:lnTo>
                    <a:lnTo>
                      <a:pt x="1805" y="734"/>
                    </a:lnTo>
                    <a:lnTo>
                      <a:pt x="1837" y="846"/>
                    </a:lnTo>
                    <a:lnTo>
                      <a:pt x="1917" y="998"/>
                    </a:lnTo>
                    <a:lnTo>
                      <a:pt x="2044" y="1142"/>
                    </a:lnTo>
                    <a:lnTo>
                      <a:pt x="2116" y="1182"/>
                    </a:lnTo>
                    <a:lnTo>
                      <a:pt x="2204" y="1214"/>
                    </a:lnTo>
                    <a:lnTo>
                      <a:pt x="2372" y="1230"/>
                    </a:lnTo>
                    <a:lnTo>
                      <a:pt x="2460" y="1230"/>
                    </a:lnTo>
                    <a:lnTo>
                      <a:pt x="2508" y="1222"/>
                    </a:lnTo>
                    <a:lnTo>
                      <a:pt x="2571" y="1222"/>
                    </a:lnTo>
                    <a:lnTo>
                      <a:pt x="2659" y="1206"/>
                    </a:lnTo>
                    <a:lnTo>
                      <a:pt x="2683" y="1206"/>
                    </a:lnTo>
                    <a:lnTo>
                      <a:pt x="2691" y="1206"/>
                    </a:lnTo>
                    <a:lnTo>
                      <a:pt x="2707" y="12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12"/>
              <p:cNvSpPr>
                <a:spLocks/>
              </p:cNvSpPr>
              <p:nvPr/>
            </p:nvSpPr>
            <p:spPr bwMode="auto">
              <a:xfrm>
                <a:off x="3891" y="3768"/>
                <a:ext cx="1150" cy="127"/>
              </a:xfrm>
              <a:custGeom>
                <a:avLst/>
                <a:gdLst>
                  <a:gd name="T0" fmla="*/ 0 w 1150"/>
                  <a:gd name="T1" fmla="*/ 72 h 127"/>
                  <a:gd name="T2" fmla="*/ 16 w 1150"/>
                  <a:gd name="T3" fmla="*/ 72 h 127"/>
                  <a:gd name="T4" fmla="*/ 48 w 1150"/>
                  <a:gd name="T5" fmla="*/ 64 h 127"/>
                  <a:gd name="T6" fmla="*/ 168 w 1150"/>
                  <a:gd name="T7" fmla="*/ 32 h 127"/>
                  <a:gd name="T8" fmla="*/ 296 w 1150"/>
                  <a:gd name="T9" fmla="*/ 8 h 127"/>
                  <a:gd name="T10" fmla="*/ 400 w 1150"/>
                  <a:gd name="T11" fmla="*/ 0 h 127"/>
                  <a:gd name="T12" fmla="*/ 519 w 1150"/>
                  <a:gd name="T13" fmla="*/ 8 h 127"/>
                  <a:gd name="T14" fmla="*/ 647 w 1150"/>
                  <a:gd name="T15" fmla="*/ 32 h 127"/>
                  <a:gd name="T16" fmla="*/ 767 w 1150"/>
                  <a:gd name="T17" fmla="*/ 48 h 127"/>
                  <a:gd name="T18" fmla="*/ 871 w 1150"/>
                  <a:gd name="T19" fmla="*/ 64 h 127"/>
                  <a:gd name="T20" fmla="*/ 959 w 1150"/>
                  <a:gd name="T21" fmla="*/ 72 h 127"/>
                  <a:gd name="T22" fmla="*/ 1015 w 1150"/>
                  <a:gd name="T23" fmla="*/ 95 h 127"/>
                  <a:gd name="T24" fmla="*/ 1046 w 1150"/>
                  <a:gd name="T25" fmla="*/ 103 h 127"/>
                  <a:gd name="T26" fmla="*/ 1094 w 1150"/>
                  <a:gd name="T27" fmla="*/ 119 h 127"/>
                  <a:gd name="T28" fmla="*/ 1134 w 1150"/>
                  <a:gd name="T29" fmla="*/ 127 h 127"/>
                  <a:gd name="T30" fmla="*/ 1150 w 1150"/>
                  <a:gd name="T31" fmla="*/ 12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0"/>
                  <a:gd name="T49" fmla="*/ 0 h 127"/>
                  <a:gd name="T50" fmla="*/ 1150 w 1150"/>
                  <a:gd name="T51" fmla="*/ 127 h 1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0" h="127">
                    <a:moveTo>
                      <a:pt x="0" y="72"/>
                    </a:moveTo>
                    <a:lnTo>
                      <a:pt x="16" y="72"/>
                    </a:lnTo>
                    <a:lnTo>
                      <a:pt x="48" y="64"/>
                    </a:lnTo>
                    <a:lnTo>
                      <a:pt x="168" y="32"/>
                    </a:lnTo>
                    <a:lnTo>
                      <a:pt x="296" y="8"/>
                    </a:lnTo>
                    <a:lnTo>
                      <a:pt x="400" y="0"/>
                    </a:lnTo>
                    <a:lnTo>
                      <a:pt x="519" y="8"/>
                    </a:lnTo>
                    <a:lnTo>
                      <a:pt x="647" y="32"/>
                    </a:lnTo>
                    <a:lnTo>
                      <a:pt x="767" y="48"/>
                    </a:lnTo>
                    <a:lnTo>
                      <a:pt x="871" y="64"/>
                    </a:lnTo>
                    <a:lnTo>
                      <a:pt x="959" y="72"/>
                    </a:lnTo>
                    <a:lnTo>
                      <a:pt x="1015" y="95"/>
                    </a:lnTo>
                    <a:lnTo>
                      <a:pt x="1046" y="103"/>
                    </a:lnTo>
                    <a:lnTo>
                      <a:pt x="1094" y="119"/>
                    </a:lnTo>
                    <a:lnTo>
                      <a:pt x="1134" y="127"/>
                    </a:lnTo>
                    <a:lnTo>
                      <a:pt x="1150" y="12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125" y="2881"/>
              <a:ext cx="3814" cy="567"/>
              <a:chOff x="1200" y="3520"/>
              <a:chExt cx="3814" cy="567"/>
            </a:xfrm>
          </p:grpSpPr>
          <p:sp>
            <p:nvSpPr>
              <p:cNvPr id="16472" name="Freeform 14"/>
              <p:cNvSpPr>
                <a:spLocks/>
              </p:cNvSpPr>
              <p:nvPr/>
            </p:nvSpPr>
            <p:spPr bwMode="auto">
              <a:xfrm>
                <a:off x="3880" y="3633"/>
                <a:ext cx="1134" cy="431"/>
              </a:xfrm>
              <a:custGeom>
                <a:avLst/>
                <a:gdLst>
                  <a:gd name="T0" fmla="*/ 0 w 1134"/>
                  <a:gd name="T1" fmla="*/ 383 h 431"/>
                  <a:gd name="T2" fmla="*/ 16 w 1134"/>
                  <a:gd name="T3" fmla="*/ 383 h 431"/>
                  <a:gd name="T4" fmla="*/ 64 w 1134"/>
                  <a:gd name="T5" fmla="*/ 391 h 431"/>
                  <a:gd name="T6" fmla="*/ 208 w 1134"/>
                  <a:gd name="T7" fmla="*/ 407 h 431"/>
                  <a:gd name="T8" fmla="*/ 368 w 1134"/>
                  <a:gd name="T9" fmla="*/ 423 h 431"/>
                  <a:gd name="T10" fmla="*/ 503 w 1134"/>
                  <a:gd name="T11" fmla="*/ 431 h 431"/>
                  <a:gd name="T12" fmla="*/ 639 w 1134"/>
                  <a:gd name="T13" fmla="*/ 423 h 431"/>
                  <a:gd name="T14" fmla="*/ 687 w 1134"/>
                  <a:gd name="T15" fmla="*/ 415 h 431"/>
                  <a:gd name="T16" fmla="*/ 727 w 1134"/>
                  <a:gd name="T17" fmla="*/ 399 h 431"/>
                  <a:gd name="T18" fmla="*/ 823 w 1134"/>
                  <a:gd name="T19" fmla="*/ 287 h 431"/>
                  <a:gd name="T20" fmla="*/ 903 w 1134"/>
                  <a:gd name="T21" fmla="*/ 128 h 431"/>
                  <a:gd name="T22" fmla="*/ 1007 w 1134"/>
                  <a:gd name="T23" fmla="*/ 8 h 431"/>
                  <a:gd name="T24" fmla="*/ 1039 w 1134"/>
                  <a:gd name="T25" fmla="*/ 0 h 431"/>
                  <a:gd name="T26" fmla="*/ 1078 w 1134"/>
                  <a:gd name="T27" fmla="*/ 16 h 431"/>
                  <a:gd name="T28" fmla="*/ 1118 w 1134"/>
                  <a:gd name="T29" fmla="*/ 24 h 431"/>
                  <a:gd name="T30" fmla="*/ 1134 w 1134"/>
                  <a:gd name="T31" fmla="*/ 32 h 4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4"/>
                  <a:gd name="T49" fmla="*/ 0 h 431"/>
                  <a:gd name="T50" fmla="*/ 1134 w 1134"/>
                  <a:gd name="T51" fmla="*/ 431 h 4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4" h="431">
                    <a:moveTo>
                      <a:pt x="0" y="383"/>
                    </a:moveTo>
                    <a:lnTo>
                      <a:pt x="16" y="383"/>
                    </a:lnTo>
                    <a:lnTo>
                      <a:pt x="64" y="391"/>
                    </a:lnTo>
                    <a:lnTo>
                      <a:pt x="208" y="407"/>
                    </a:lnTo>
                    <a:lnTo>
                      <a:pt x="368" y="423"/>
                    </a:lnTo>
                    <a:lnTo>
                      <a:pt x="503" y="431"/>
                    </a:lnTo>
                    <a:lnTo>
                      <a:pt x="639" y="423"/>
                    </a:lnTo>
                    <a:lnTo>
                      <a:pt x="687" y="415"/>
                    </a:lnTo>
                    <a:lnTo>
                      <a:pt x="727" y="399"/>
                    </a:lnTo>
                    <a:lnTo>
                      <a:pt x="823" y="287"/>
                    </a:lnTo>
                    <a:lnTo>
                      <a:pt x="903" y="128"/>
                    </a:lnTo>
                    <a:lnTo>
                      <a:pt x="1007" y="8"/>
                    </a:lnTo>
                    <a:lnTo>
                      <a:pt x="1039" y="0"/>
                    </a:lnTo>
                    <a:lnTo>
                      <a:pt x="1078" y="16"/>
                    </a:lnTo>
                    <a:lnTo>
                      <a:pt x="1118" y="24"/>
                    </a:lnTo>
                    <a:lnTo>
                      <a:pt x="1134" y="3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15"/>
              <p:cNvSpPr>
                <a:spLocks/>
              </p:cNvSpPr>
              <p:nvPr/>
            </p:nvSpPr>
            <p:spPr bwMode="auto">
              <a:xfrm>
                <a:off x="1200" y="3520"/>
                <a:ext cx="2683" cy="567"/>
              </a:xfrm>
              <a:custGeom>
                <a:avLst/>
                <a:gdLst>
                  <a:gd name="T0" fmla="*/ 0 w 2683"/>
                  <a:gd name="T1" fmla="*/ 391 h 567"/>
                  <a:gd name="T2" fmla="*/ 16 w 2683"/>
                  <a:gd name="T3" fmla="*/ 383 h 567"/>
                  <a:gd name="T4" fmla="*/ 64 w 2683"/>
                  <a:gd name="T5" fmla="*/ 351 h 567"/>
                  <a:gd name="T6" fmla="*/ 120 w 2683"/>
                  <a:gd name="T7" fmla="*/ 319 h 567"/>
                  <a:gd name="T8" fmla="*/ 168 w 2683"/>
                  <a:gd name="T9" fmla="*/ 279 h 567"/>
                  <a:gd name="T10" fmla="*/ 224 w 2683"/>
                  <a:gd name="T11" fmla="*/ 200 h 567"/>
                  <a:gd name="T12" fmla="*/ 279 w 2683"/>
                  <a:gd name="T13" fmla="*/ 136 h 567"/>
                  <a:gd name="T14" fmla="*/ 327 w 2683"/>
                  <a:gd name="T15" fmla="*/ 96 h 567"/>
                  <a:gd name="T16" fmla="*/ 383 w 2683"/>
                  <a:gd name="T17" fmla="*/ 88 h 567"/>
                  <a:gd name="T18" fmla="*/ 407 w 2683"/>
                  <a:gd name="T19" fmla="*/ 96 h 567"/>
                  <a:gd name="T20" fmla="*/ 431 w 2683"/>
                  <a:gd name="T21" fmla="*/ 120 h 567"/>
                  <a:gd name="T22" fmla="*/ 495 w 2683"/>
                  <a:gd name="T23" fmla="*/ 176 h 567"/>
                  <a:gd name="T24" fmla="*/ 599 w 2683"/>
                  <a:gd name="T25" fmla="*/ 303 h 567"/>
                  <a:gd name="T26" fmla="*/ 655 w 2683"/>
                  <a:gd name="T27" fmla="*/ 343 h 567"/>
                  <a:gd name="T28" fmla="*/ 735 w 2683"/>
                  <a:gd name="T29" fmla="*/ 359 h 567"/>
                  <a:gd name="T30" fmla="*/ 815 w 2683"/>
                  <a:gd name="T31" fmla="*/ 367 h 567"/>
                  <a:gd name="T32" fmla="*/ 886 w 2683"/>
                  <a:gd name="T33" fmla="*/ 399 h 567"/>
                  <a:gd name="T34" fmla="*/ 1022 w 2683"/>
                  <a:gd name="T35" fmla="*/ 447 h 567"/>
                  <a:gd name="T36" fmla="*/ 1150 w 2683"/>
                  <a:gd name="T37" fmla="*/ 495 h 567"/>
                  <a:gd name="T38" fmla="*/ 1214 w 2683"/>
                  <a:gd name="T39" fmla="*/ 519 h 567"/>
                  <a:gd name="T40" fmla="*/ 1302 w 2683"/>
                  <a:gd name="T41" fmla="*/ 551 h 567"/>
                  <a:gd name="T42" fmla="*/ 1390 w 2683"/>
                  <a:gd name="T43" fmla="*/ 567 h 567"/>
                  <a:gd name="T44" fmla="*/ 1453 w 2683"/>
                  <a:gd name="T45" fmla="*/ 551 h 567"/>
                  <a:gd name="T46" fmla="*/ 1501 w 2683"/>
                  <a:gd name="T47" fmla="*/ 487 h 567"/>
                  <a:gd name="T48" fmla="*/ 1557 w 2683"/>
                  <a:gd name="T49" fmla="*/ 359 h 567"/>
                  <a:gd name="T50" fmla="*/ 1597 w 2683"/>
                  <a:gd name="T51" fmla="*/ 216 h 567"/>
                  <a:gd name="T52" fmla="*/ 1605 w 2683"/>
                  <a:gd name="T53" fmla="*/ 112 h 567"/>
                  <a:gd name="T54" fmla="*/ 1621 w 2683"/>
                  <a:gd name="T55" fmla="*/ 40 h 567"/>
                  <a:gd name="T56" fmla="*/ 1653 w 2683"/>
                  <a:gd name="T57" fmla="*/ 0 h 567"/>
                  <a:gd name="T58" fmla="*/ 1693 w 2683"/>
                  <a:gd name="T59" fmla="*/ 16 h 567"/>
                  <a:gd name="T60" fmla="*/ 1733 w 2683"/>
                  <a:gd name="T61" fmla="*/ 96 h 567"/>
                  <a:gd name="T62" fmla="*/ 1757 w 2683"/>
                  <a:gd name="T63" fmla="*/ 208 h 567"/>
                  <a:gd name="T64" fmla="*/ 1773 w 2683"/>
                  <a:gd name="T65" fmla="*/ 303 h 567"/>
                  <a:gd name="T66" fmla="*/ 1829 w 2683"/>
                  <a:gd name="T67" fmla="*/ 423 h 567"/>
                  <a:gd name="T68" fmla="*/ 1909 w 2683"/>
                  <a:gd name="T69" fmla="*/ 471 h 567"/>
                  <a:gd name="T70" fmla="*/ 1957 w 2683"/>
                  <a:gd name="T71" fmla="*/ 463 h 567"/>
                  <a:gd name="T72" fmla="*/ 1996 w 2683"/>
                  <a:gd name="T73" fmla="*/ 431 h 567"/>
                  <a:gd name="T74" fmla="*/ 2044 w 2683"/>
                  <a:gd name="T75" fmla="*/ 319 h 567"/>
                  <a:gd name="T76" fmla="*/ 2116 w 2683"/>
                  <a:gd name="T77" fmla="*/ 184 h 567"/>
                  <a:gd name="T78" fmla="*/ 2164 w 2683"/>
                  <a:gd name="T79" fmla="*/ 136 h 567"/>
                  <a:gd name="T80" fmla="*/ 2220 w 2683"/>
                  <a:gd name="T81" fmla="*/ 120 h 567"/>
                  <a:gd name="T82" fmla="*/ 2268 w 2683"/>
                  <a:gd name="T83" fmla="*/ 136 h 567"/>
                  <a:gd name="T84" fmla="*/ 2292 w 2683"/>
                  <a:gd name="T85" fmla="*/ 160 h 567"/>
                  <a:gd name="T86" fmla="*/ 2316 w 2683"/>
                  <a:gd name="T87" fmla="*/ 200 h 567"/>
                  <a:gd name="T88" fmla="*/ 2396 w 2683"/>
                  <a:gd name="T89" fmla="*/ 343 h 567"/>
                  <a:gd name="T90" fmla="*/ 2452 w 2683"/>
                  <a:gd name="T91" fmla="*/ 399 h 567"/>
                  <a:gd name="T92" fmla="*/ 2540 w 2683"/>
                  <a:gd name="T93" fmla="*/ 447 h 567"/>
                  <a:gd name="T94" fmla="*/ 2587 w 2683"/>
                  <a:gd name="T95" fmla="*/ 471 h 567"/>
                  <a:gd name="T96" fmla="*/ 2635 w 2683"/>
                  <a:gd name="T97" fmla="*/ 487 h 567"/>
                  <a:gd name="T98" fmla="*/ 2683 w 2683"/>
                  <a:gd name="T99" fmla="*/ 495 h 5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83"/>
                  <a:gd name="T151" fmla="*/ 0 h 567"/>
                  <a:gd name="T152" fmla="*/ 2683 w 2683"/>
                  <a:gd name="T153" fmla="*/ 567 h 5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83" h="567">
                    <a:moveTo>
                      <a:pt x="0" y="391"/>
                    </a:moveTo>
                    <a:lnTo>
                      <a:pt x="16" y="383"/>
                    </a:lnTo>
                    <a:lnTo>
                      <a:pt x="64" y="351"/>
                    </a:lnTo>
                    <a:lnTo>
                      <a:pt x="120" y="319"/>
                    </a:lnTo>
                    <a:lnTo>
                      <a:pt x="168" y="279"/>
                    </a:lnTo>
                    <a:lnTo>
                      <a:pt x="224" y="200"/>
                    </a:lnTo>
                    <a:lnTo>
                      <a:pt x="279" y="136"/>
                    </a:lnTo>
                    <a:lnTo>
                      <a:pt x="327" y="96"/>
                    </a:lnTo>
                    <a:lnTo>
                      <a:pt x="383" y="88"/>
                    </a:lnTo>
                    <a:lnTo>
                      <a:pt x="407" y="96"/>
                    </a:lnTo>
                    <a:lnTo>
                      <a:pt x="431" y="120"/>
                    </a:lnTo>
                    <a:lnTo>
                      <a:pt x="495" y="176"/>
                    </a:lnTo>
                    <a:lnTo>
                      <a:pt x="599" y="303"/>
                    </a:lnTo>
                    <a:lnTo>
                      <a:pt x="655" y="343"/>
                    </a:lnTo>
                    <a:lnTo>
                      <a:pt x="735" y="359"/>
                    </a:lnTo>
                    <a:lnTo>
                      <a:pt x="815" y="367"/>
                    </a:lnTo>
                    <a:lnTo>
                      <a:pt x="886" y="399"/>
                    </a:lnTo>
                    <a:lnTo>
                      <a:pt x="1022" y="447"/>
                    </a:lnTo>
                    <a:lnTo>
                      <a:pt x="1150" y="495"/>
                    </a:lnTo>
                    <a:lnTo>
                      <a:pt x="1214" y="519"/>
                    </a:lnTo>
                    <a:lnTo>
                      <a:pt x="1302" y="551"/>
                    </a:lnTo>
                    <a:lnTo>
                      <a:pt x="1390" y="567"/>
                    </a:lnTo>
                    <a:lnTo>
                      <a:pt x="1453" y="551"/>
                    </a:lnTo>
                    <a:lnTo>
                      <a:pt x="1501" y="487"/>
                    </a:lnTo>
                    <a:lnTo>
                      <a:pt x="1557" y="359"/>
                    </a:lnTo>
                    <a:lnTo>
                      <a:pt x="1597" y="216"/>
                    </a:lnTo>
                    <a:lnTo>
                      <a:pt x="1605" y="112"/>
                    </a:lnTo>
                    <a:lnTo>
                      <a:pt x="1621" y="40"/>
                    </a:lnTo>
                    <a:lnTo>
                      <a:pt x="1653" y="0"/>
                    </a:lnTo>
                    <a:lnTo>
                      <a:pt x="1693" y="16"/>
                    </a:lnTo>
                    <a:lnTo>
                      <a:pt x="1733" y="96"/>
                    </a:lnTo>
                    <a:lnTo>
                      <a:pt x="1757" y="208"/>
                    </a:lnTo>
                    <a:lnTo>
                      <a:pt x="1773" y="303"/>
                    </a:lnTo>
                    <a:lnTo>
                      <a:pt x="1829" y="423"/>
                    </a:lnTo>
                    <a:lnTo>
                      <a:pt x="1909" y="471"/>
                    </a:lnTo>
                    <a:lnTo>
                      <a:pt x="1957" y="463"/>
                    </a:lnTo>
                    <a:lnTo>
                      <a:pt x="1996" y="431"/>
                    </a:lnTo>
                    <a:lnTo>
                      <a:pt x="2044" y="319"/>
                    </a:lnTo>
                    <a:lnTo>
                      <a:pt x="2116" y="184"/>
                    </a:lnTo>
                    <a:lnTo>
                      <a:pt x="2164" y="136"/>
                    </a:lnTo>
                    <a:lnTo>
                      <a:pt x="2220" y="120"/>
                    </a:lnTo>
                    <a:lnTo>
                      <a:pt x="2268" y="136"/>
                    </a:lnTo>
                    <a:lnTo>
                      <a:pt x="2292" y="160"/>
                    </a:lnTo>
                    <a:lnTo>
                      <a:pt x="2316" y="200"/>
                    </a:lnTo>
                    <a:lnTo>
                      <a:pt x="2396" y="343"/>
                    </a:lnTo>
                    <a:lnTo>
                      <a:pt x="2452" y="399"/>
                    </a:lnTo>
                    <a:lnTo>
                      <a:pt x="2540" y="447"/>
                    </a:lnTo>
                    <a:lnTo>
                      <a:pt x="2587" y="471"/>
                    </a:lnTo>
                    <a:lnTo>
                      <a:pt x="2635" y="487"/>
                    </a:lnTo>
                    <a:lnTo>
                      <a:pt x="2683" y="49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2" name="Freeform 16"/>
            <p:cNvSpPr>
              <a:spLocks/>
            </p:cNvSpPr>
            <p:nvPr/>
          </p:nvSpPr>
          <p:spPr bwMode="auto">
            <a:xfrm>
              <a:off x="919" y="1202"/>
              <a:ext cx="3977" cy="862"/>
            </a:xfrm>
            <a:custGeom>
              <a:avLst/>
              <a:gdLst>
                <a:gd name="T0" fmla="*/ 0 w 3977"/>
                <a:gd name="T1" fmla="*/ 16 h 862"/>
                <a:gd name="T2" fmla="*/ 24 w 3977"/>
                <a:gd name="T3" fmla="*/ 16 h 862"/>
                <a:gd name="T4" fmla="*/ 80 w 3977"/>
                <a:gd name="T5" fmla="*/ 16 h 862"/>
                <a:gd name="T6" fmla="*/ 160 w 3977"/>
                <a:gd name="T7" fmla="*/ 24 h 862"/>
                <a:gd name="T8" fmla="*/ 264 w 3977"/>
                <a:gd name="T9" fmla="*/ 24 h 862"/>
                <a:gd name="T10" fmla="*/ 463 w 3977"/>
                <a:gd name="T11" fmla="*/ 32 h 862"/>
                <a:gd name="T12" fmla="*/ 607 w 3977"/>
                <a:gd name="T13" fmla="*/ 48 h 862"/>
                <a:gd name="T14" fmla="*/ 679 w 3977"/>
                <a:gd name="T15" fmla="*/ 56 h 862"/>
                <a:gd name="T16" fmla="*/ 751 w 3977"/>
                <a:gd name="T17" fmla="*/ 88 h 862"/>
                <a:gd name="T18" fmla="*/ 815 w 3977"/>
                <a:gd name="T19" fmla="*/ 136 h 862"/>
                <a:gd name="T20" fmla="*/ 879 w 3977"/>
                <a:gd name="T21" fmla="*/ 199 h 862"/>
                <a:gd name="T22" fmla="*/ 966 w 3977"/>
                <a:gd name="T23" fmla="*/ 327 h 862"/>
                <a:gd name="T24" fmla="*/ 1046 w 3977"/>
                <a:gd name="T25" fmla="*/ 455 h 862"/>
                <a:gd name="T26" fmla="*/ 1118 w 3977"/>
                <a:gd name="T27" fmla="*/ 567 h 862"/>
                <a:gd name="T28" fmla="*/ 1166 w 3977"/>
                <a:gd name="T29" fmla="*/ 623 h 862"/>
                <a:gd name="T30" fmla="*/ 1230 w 3977"/>
                <a:gd name="T31" fmla="*/ 687 h 862"/>
                <a:gd name="T32" fmla="*/ 1374 w 3977"/>
                <a:gd name="T33" fmla="*/ 774 h 862"/>
                <a:gd name="T34" fmla="*/ 1557 w 3977"/>
                <a:gd name="T35" fmla="*/ 830 h 862"/>
                <a:gd name="T36" fmla="*/ 1661 w 3977"/>
                <a:gd name="T37" fmla="*/ 838 h 862"/>
                <a:gd name="T38" fmla="*/ 1781 w 3977"/>
                <a:gd name="T39" fmla="*/ 854 h 862"/>
                <a:gd name="T40" fmla="*/ 2069 w 3977"/>
                <a:gd name="T41" fmla="*/ 862 h 862"/>
                <a:gd name="T42" fmla="*/ 2707 w 3977"/>
                <a:gd name="T43" fmla="*/ 862 h 862"/>
                <a:gd name="T44" fmla="*/ 2843 w 3977"/>
                <a:gd name="T45" fmla="*/ 854 h 862"/>
                <a:gd name="T46" fmla="*/ 2963 w 3977"/>
                <a:gd name="T47" fmla="*/ 830 h 862"/>
                <a:gd name="T48" fmla="*/ 3051 w 3977"/>
                <a:gd name="T49" fmla="*/ 798 h 862"/>
                <a:gd name="T50" fmla="*/ 3115 w 3977"/>
                <a:gd name="T51" fmla="*/ 742 h 862"/>
                <a:gd name="T52" fmla="*/ 3274 w 3977"/>
                <a:gd name="T53" fmla="*/ 479 h 862"/>
                <a:gd name="T54" fmla="*/ 3362 w 3977"/>
                <a:gd name="T55" fmla="*/ 335 h 862"/>
                <a:gd name="T56" fmla="*/ 3474 w 3977"/>
                <a:gd name="T57" fmla="*/ 207 h 862"/>
                <a:gd name="T58" fmla="*/ 3514 w 3977"/>
                <a:gd name="T59" fmla="*/ 168 h 862"/>
                <a:gd name="T60" fmla="*/ 3586 w 3977"/>
                <a:gd name="T61" fmla="*/ 136 h 862"/>
                <a:gd name="T62" fmla="*/ 3754 w 3977"/>
                <a:gd name="T63" fmla="*/ 72 h 862"/>
                <a:gd name="T64" fmla="*/ 3834 w 3977"/>
                <a:gd name="T65" fmla="*/ 40 h 862"/>
                <a:gd name="T66" fmla="*/ 3905 w 3977"/>
                <a:gd name="T67" fmla="*/ 16 h 862"/>
                <a:gd name="T68" fmla="*/ 3953 w 3977"/>
                <a:gd name="T69" fmla="*/ 0 h 862"/>
                <a:gd name="T70" fmla="*/ 3977 w 3977"/>
                <a:gd name="T71" fmla="*/ 0 h 8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77"/>
                <a:gd name="T109" fmla="*/ 0 h 862"/>
                <a:gd name="T110" fmla="*/ 3977 w 3977"/>
                <a:gd name="T111" fmla="*/ 862 h 8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77" h="862">
                  <a:moveTo>
                    <a:pt x="0" y="16"/>
                  </a:moveTo>
                  <a:lnTo>
                    <a:pt x="24" y="16"/>
                  </a:lnTo>
                  <a:lnTo>
                    <a:pt x="80" y="16"/>
                  </a:lnTo>
                  <a:lnTo>
                    <a:pt x="160" y="24"/>
                  </a:lnTo>
                  <a:lnTo>
                    <a:pt x="264" y="24"/>
                  </a:lnTo>
                  <a:lnTo>
                    <a:pt x="463" y="32"/>
                  </a:lnTo>
                  <a:lnTo>
                    <a:pt x="607" y="48"/>
                  </a:lnTo>
                  <a:lnTo>
                    <a:pt x="679" y="56"/>
                  </a:lnTo>
                  <a:lnTo>
                    <a:pt x="751" y="88"/>
                  </a:lnTo>
                  <a:lnTo>
                    <a:pt x="815" y="136"/>
                  </a:lnTo>
                  <a:lnTo>
                    <a:pt x="879" y="199"/>
                  </a:lnTo>
                  <a:lnTo>
                    <a:pt x="966" y="327"/>
                  </a:lnTo>
                  <a:lnTo>
                    <a:pt x="1046" y="455"/>
                  </a:lnTo>
                  <a:lnTo>
                    <a:pt x="1118" y="567"/>
                  </a:lnTo>
                  <a:lnTo>
                    <a:pt x="1166" y="623"/>
                  </a:lnTo>
                  <a:lnTo>
                    <a:pt x="1230" y="687"/>
                  </a:lnTo>
                  <a:lnTo>
                    <a:pt x="1374" y="774"/>
                  </a:lnTo>
                  <a:lnTo>
                    <a:pt x="1557" y="830"/>
                  </a:lnTo>
                  <a:lnTo>
                    <a:pt x="1661" y="838"/>
                  </a:lnTo>
                  <a:lnTo>
                    <a:pt x="1781" y="854"/>
                  </a:lnTo>
                  <a:lnTo>
                    <a:pt x="2069" y="862"/>
                  </a:lnTo>
                  <a:lnTo>
                    <a:pt x="2707" y="862"/>
                  </a:lnTo>
                  <a:lnTo>
                    <a:pt x="2843" y="854"/>
                  </a:lnTo>
                  <a:lnTo>
                    <a:pt x="2963" y="830"/>
                  </a:lnTo>
                  <a:lnTo>
                    <a:pt x="3051" y="798"/>
                  </a:lnTo>
                  <a:lnTo>
                    <a:pt x="3115" y="742"/>
                  </a:lnTo>
                  <a:lnTo>
                    <a:pt x="3274" y="479"/>
                  </a:lnTo>
                  <a:lnTo>
                    <a:pt x="3362" y="335"/>
                  </a:lnTo>
                  <a:lnTo>
                    <a:pt x="3474" y="207"/>
                  </a:lnTo>
                  <a:lnTo>
                    <a:pt x="3514" y="168"/>
                  </a:lnTo>
                  <a:lnTo>
                    <a:pt x="3586" y="136"/>
                  </a:lnTo>
                  <a:lnTo>
                    <a:pt x="3754" y="72"/>
                  </a:lnTo>
                  <a:lnTo>
                    <a:pt x="3834" y="40"/>
                  </a:lnTo>
                  <a:lnTo>
                    <a:pt x="3905" y="16"/>
                  </a:lnTo>
                  <a:lnTo>
                    <a:pt x="3953" y="0"/>
                  </a:lnTo>
                  <a:lnTo>
                    <a:pt x="3977" y="0"/>
                  </a:lnTo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7"/>
            <p:cNvSpPr>
              <a:spLocks/>
            </p:cNvSpPr>
            <p:nvPr/>
          </p:nvSpPr>
          <p:spPr bwMode="auto">
            <a:xfrm>
              <a:off x="960" y="1601"/>
              <a:ext cx="4025" cy="511"/>
            </a:xfrm>
            <a:custGeom>
              <a:avLst/>
              <a:gdLst>
                <a:gd name="T0" fmla="*/ 0 w 4025"/>
                <a:gd name="T1" fmla="*/ 479 h 511"/>
                <a:gd name="T2" fmla="*/ 8 w 4025"/>
                <a:gd name="T3" fmla="*/ 479 h 511"/>
                <a:gd name="T4" fmla="*/ 32 w 4025"/>
                <a:gd name="T5" fmla="*/ 479 h 511"/>
                <a:gd name="T6" fmla="*/ 112 w 4025"/>
                <a:gd name="T7" fmla="*/ 479 h 511"/>
                <a:gd name="T8" fmla="*/ 368 w 4025"/>
                <a:gd name="T9" fmla="*/ 479 h 511"/>
                <a:gd name="T10" fmla="*/ 511 w 4025"/>
                <a:gd name="T11" fmla="*/ 479 h 511"/>
                <a:gd name="T12" fmla="*/ 647 w 4025"/>
                <a:gd name="T13" fmla="*/ 471 h 511"/>
                <a:gd name="T14" fmla="*/ 759 w 4025"/>
                <a:gd name="T15" fmla="*/ 464 h 511"/>
                <a:gd name="T16" fmla="*/ 839 w 4025"/>
                <a:gd name="T17" fmla="*/ 464 h 511"/>
                <a:gd name="T18" fmla="*/ 1022 w 4025"/>
                <a:gd name="T19" fmla="*/ 432 h 511"/>
                <a:gd name="T20" fmla="*/ 1182 w 4025"/>
                <a:gd name="T21" fmla="*/ 360 h 511"/>
                <a:gd name="T22" fmla="*/ 1454 w 4025"/>
                <a:gd name="T23" fmla="*/ 168 h 511"/>
                <a:gd name="T24" fmla="*/ 1693 w 4025"/>
                <a:gd name="T25" fmla="*/ 8 h 511"/>
                <a:gd name="T26" fmla="*/ 1741 w 4025"/>
                <a:gd name="T27" fmla="*/ 0 h 511"/>
                <a:gd name="T28" fmla="*/ 1797 w 4025"/>
                <a:gd name="T29" fmla="*/ 24 h 511"/>
                <a:gd name="T30" fmla="*/ 1837 w 4025"/>
                <a:gd name="T31" fmla="*/ 88 h 511"/>
                <a:gd name="T32" fmla="*/ 1885 w 4025"/>
                <a:gd name="T33" fmla="*/ 176 h 511"/>
                <a:gd name="T34" fmla="*/ 1973 w 4025"/>
                <a:gd name="T35" fmla="*/ 360 h 511"/>
                <a:gd name="T36" fmla="*/ 2085 w 4025"/>
                <a:gd name="T37" fmla="*/ 456 h 511"/>
                <a:gd name="T38" fmla="*/ 2252 w 4025"/>
                <a:gd name="T39" fmla="*/ 495 h 511"/>
                <a:gd name="T40" fmla="*/ 2364 w 4025"/>
                <a:gd name="T41" fmla="*/ 511 h 511"/>
                <a:gd name="T42" fmla="*/ 2508 w 4025"/>
                <a:gd name="T43" fmla="*/ 511 h 511"/>
                <a:gd name="T44" fmla="*/ 2644 w 4025"/>
                <a:gd name="T45" fmla="*/ 503 h 511"/>
                <a:gd name="T46" fmla="*/ 2755 w 4025"/>
                <a:gd name="T47" fmla="*/ 464 h 511"/>
                <a:gd name="T48" fmla="*/ 2835 w 4025"/>
                <a:gd name="T49" fmla="*/ 408 h 511"/>
                <a:gd name="T50" fmla="*/ 2891 w 4025"/>
                <a:gd name="T51" fmla="*/ 336 h 511"/>
                <a:gd name="T52" fmla="*/ 2971 w 4025"/>
                <a:gd name="T53" fmla="*/ 184 h 511"/>
                <a:gd name="T54" fmla="*/ 3067 w 4025"/>
                <a:gd name="T55" fmla="*/ 80 h 511"/>
                <a:gd name="T56" fmla="*/ 3155 w 4025"/>
                <a:gd name="T57" fmla="*/ 48 h 511"/>
                <a:gd name="T58" fmla="*/ 3195 w 4025"/>
                <a:gd name="T59" fmla="*/ 64 h 511"/>
                <a:gd name="T60" fmla="*/ 3243 w 4025"/>
                <a:gd name="T61" fmla="*/ 112 h 511"/>
                <a:gd name="T62" fmla="*/ 3314 w 4025"/>
                <a:gd name="T63" fmla="*/ 224 h 511"/>
                <a:gd name="T64" fmla="*/ 3378 w 4025"/>
                <a:gd name="T65" fmla="*/ 320 h 511"/>
                <a:gd name="T66" fmla="*/ 3418 w 4025"/>
                <a:gd name="T67" fmla="*/ 360 h 511"/>
                <a:gd name="T68" fmla="*/ 3482 w 4025"/>
                <a:gd name="T69" fmla="*/ 392 h 511"/>
                <a:gd name="T70" fmla="*/ 3570 w 4025"/>
                <a:gd name="T71" fmla="*/ 424 h 511"/>
                <a:gd name="T72" fmla="*/ 3674 w 4025"/>
                <a:gd name="T73" fmla="*/ 440 h 511"/>
                <a:gd name="T74" fmla="*/ 3794 w 4025"/>
                <a:gd name="T75" fmla="*/ 448 h 511"/>
                <a:gd name="T76" fmla="*/ 3905 w 4025"/>
                <a:gd name="T77" fmla="*/ 440 h 511"/>
                <a:gd name="T78" fmla="*/ 3993 w 4025"/>
                <a:gd name="T79" fmla="*/ 432 h 511"/>
                <a:gd name="T80" fmla="*/ 4017 w 4025"/>
                <a:gd name="T81" fmla="*/ 432 h 511"/>
                <a:gd name="T82" fmla="*/ 4025 w 4025"/>
                <a:gd name="T83" fmla="*/ 432 h 5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25"/>
                <a:gd name="T127" fmla="*/ 0 h 511"/>
                <a:gd name="T128" fmla="*/ 4025 w 4025"/>
                <a:gd name="T129" fmla="*/ 511 h 5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25" h="511">
                  <a:moveTo>
                    <a:pt x="0" y="479"/>
                  </a:moveTo>
                  <a:lnTo>
                    <a:pt x="8" y="479"/>
                  </a:lnTo>
                  <a:lnTo>
                    <a:pt x="32" y="479"/>
                  </a:lnTo>
                  <a:lnTo>
                    <a:pt x="112" y="479"/>
                  </a:lnTo>
                  <a:lnTo>
                    <a:pt x="368" y="479"/>
                  </a:lnTo>
                  <a:lnTo>
                    <a:pt x="511" y="479"/>
                  </a:lnTo>
                  <a:lnTo>
                    <a:pt x="647" y="471"/>
                  </a:lnTo>
                  <a:lnTo>
                    <a:pt x="759" y="464"/>
                  </a:lnTo>
                  <a:lnTo>
                    <a:pt x="839" y="464"/>
                  </a:lnTo>
                  <a:lnTo>
                    <a:pt x="1022" y="432"/>
                  </a:lnTo>
                  <a:lnTo>
                    <a:pt x="1182" y="360"/>
                  </a:lnTo>
                  <a:lnTo>
                    <a:pt x="1454" y="168"/>
                  </a:lnTo>
                  <a:lnTo>
                    <a:pt x="1693" y="8"/>
                  </a:lnTo>
                  <a:lnTo>
                    <a:pt x="1741" y="0"/>
                  </a:lnTo>
                  <a:lnTo>
                    <a:pt x="1797" y="24"/>
                  </a:lnTo>
                  <a:lnTo>
                    <a:pt x="1837" y="88"/>
                  </a:lnTo>
                  <a:lnTo>
                    <a:pt x="1885" y="176"/>
                  </a:lnTo>
                  <a:lnTo>
                    <a:pt x="1973" y="360"/>
                  </a:lnTo>
                  <a:lnTo>
                    <a:pt x="2085" y="456"/>
                  </a:lnTo>
                  <a:lnTo>
                    <a:pt x="2252" y="495"/>
                  </a:lnTo>
                  <a:lnTo>
                    <a:pt x="2364" y="511"/>
                  </a:lnTo>
                  <a:lnTo>
                    <a:pt x="2508" y="511"/>
                  </a:lnTo>
                  <a:lnTo>
                    <a:pt x="2644" y="503"/>
                  </a:lnTo>
                  <a:lnTo>
                    <a:pt x="2755" y="464"/>
                  </a:lnTo>
                  <a:lnTo>
                    <a:pt x="2835" y="408"/>
                  </a:lnTo>
                  <a:lnTo>
                    <a:pt x="2891" y="336"/>
                  </a:lnTo>
                  <a:lnTo>
                    <a:pt x="2971" y="184"/>
                  </a:lnTo>
                  <a:lnTo>
                    <a:pt x="3067" y="80"/>
                  </a:lnTo>
                  <a:lnTo>
                    <a:pt x="3155" y="48"/>
                  </a:lnTo>
                  <a:lnTo>
                    <a:pt x="3195" y="64"/>
                  </a:lnTo>
                  <a:lnTo>
                    <a:pt x="3243" y="112"/>
                  </a:lnTo>
                  <a:lnTo>
                    <a:pt x="3314" y="224"/>
                  </a:lnTo>
                  <a:lnTo>
                    <a:pt x="3378" y="320"/>
                  </a:lnTo>
                  <a:lnTo>
                    <a:pt x="3418" y="360"/>
                  </a:lnTo>
                  <a:lnTo>
                    <a:pt x="3482" y="392"/>
                  </a:lnTo>
                  <a:lnTo>
                    <a:pt x="3570" y="424"/>
                  </a:lnTo>
                  <a:lnTo>
                    <a:pt x="3674" y="440"/>
                  </a:lnTo>
                  <a:lnTo>
                    <a:pt x="3794" y="448"/>
                  </a:lnTo>
                  <a:lnTo>
                    <a:pt x="3905" y="440"/>
                  </a:lnTo>
                  <a:lnTo>
                    <a:pt x="3993" y="432"/>
                  </a:lnTo>
                  <a:lnTo>
                    <a:pt x="4017" y="432"/>
                  </a:lnTo>
                  <a:lnTo>
                    <a:pt x="4025" y="432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18"/>
            <p:cNvSpPr>
              <a:spLocks noChangeArrowheads="1"/>
            </p:cNvSpPr>
            <p:nvPr/>
          </p:nvSpPr>
          <p:spPr bwMode="auto">
            <a:xfrm>
              <a:off x="2352" y="816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CA</a:t>
              </a:r>
              <a:endParaRPr lang="en-US" sz="2000"/>
            </a:p>
          </p:txBody>
        </p:sp>
        <p:sp>
          <p:nvSpPr>
            <p:cNvPr id="16395" name="Freeform 19"/>
            <p:cNvSpPr>
              <a:spLocks/>
            </p:cNvSpPr>
            <p:nvPr/>
          </p:nvSpPr>
          <p:spPr bwMode="auto">
            <a:xfrm>
              <a:off x="983" y="1185"/>
              <a:ext cx="3961" cy="671"/>
            </a:xfrm>
            <a:custGeom>
              <a:avLst/>
              <a:gdLst>
                <a:gd name="T0" fmla="*/ 0 w 3961"/>
                <a:gd name="T1" fmla="*/ 671 h 671"/>
                <a:gd name="T2" fmla="*/ 687 w 3961"/>
                <a:gd name="T3" fmla="*/ 655 h 671"/>
                <a:gd name="T4" fmla="*/ 735 w 3961"/>
                <a:gd name="T5" fmla="*/ 495 h 671"/>
                <a:gd name="T6" fmla="*/ 799 w 3961"/>
                <a:gd name="T7" fmla="*/ 607 h 671"/>
                <a:gd name="T8" fmla="*/ 831 w 3961"/>
                <a:gd name="T9" fmla="*/ 352 h 671"/>
                <a:gd name="T10" fmla="*/ 911 w 3961"/>
                <a:gd name="T11" fmla="*/ 511 h 671"/>
                <a:gd name="T12" fmla="*/ 927 w 3961"/>
                <a:gd name="T13" fmla="*/ 192 h 671"/>
                <a:gd name="T14" fmla="*/ 1006 w 3961"/>
                <a:gd name="T15" fmla="*/ 352 h 671"/>
                <a:gd name="T16" fmla="*/ 1054 w 3961"/>
                <a:gd name="T17" fmla="*/ 16 h 671"/>
                <a:gd name="T18" fmla="*/ 1102 w 3961"/>
                <a:gd name="T19" fmla="*/ 224 h 671"/>
                <a:gd name="T20" fmla="*/ 1166 w 3961"/>
                <a:gd name="T21" fmla="*/ 0 h 671"/>
                <a:gd name="T22" fmla="*/ 1230 w 3961"/>
                <a:gd name="T23" fmla="*/ 671 h 671"/>
                <a:gd name="T24" fmla="*/ 3961 w 3961"/>
                <a:gd name="T25" fmla="*/ 671 h 671"/>
                <a:gd name="T26" fmla="*/ 3945 w 3961"/>
                <a:gd name="T27" fmla="*/ 671 h 6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61"/>
                <a:gd name="T43" fmla="*/ 0 h 671"/>
                <a:gd name="T44" fmla="*/ 3961 w 3961"/>
                <a:gd name="T45" fmla="*/ 671 h 6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61" h="671">
                  <a:moveTo>
                    <a:pt x="0" y="671"/>
                  </a:moveTo>
                  <a:lnTo>
                    <a:pt x="687" y="655"/>
                  </a:lnTo>
                  <a:lnTo>
                    <a:pt x="735" y="495"/>
                  </a:lnTo>
                  <a:lnTo>
                    <a:pt x="799" y="607"/>
                  </a:lnTo>
                  <a:lnTo>
                    <a:pt x="831" y="352"/>
                  </a:lnTo>
                  <a:lnTo>
                    <a:pt x="911" y="511"/>
                  </a:lnTo>
                  <a:lnTo>
                    <a:pt x="927" y="192"/>
                  </a:lnTo>
                  <a:lnTo>
                    <a:pt x="1006" y="352"/>
                  </a:lnTo>
                  <a:lnTo>
                    <a:pt x="1054" y="16"/>
                  </a:lnTo>
                  <a:lnTo>
                    <a:pt x="1102" y="224"/>
                  </a:lnTo>
                  <a:lnTo>
                    <a:pt x="1166" y="0"/>
                  </a:lnTo>
                  <a:lnTo>
                    <a:pt x="1230" y="671"/>
                  </a:lnTo>
                  <a:lnTo>
                    <a:pt x="3961" y="671"/>
                  </a:lnTo>
                  <a:lnTo>
                    <a:pt x="3945" y="67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20"/>
            <p:cNvSpPr>
              <a:spLocks noChangeShapeType="1"/>
            </p:cNvSpPr>
            <p:nvPr/>
          </p:nvSpPr>
          <p:spPr bwMode="auto">
            <a:xfrm>
              <a:off x="621" y="2172"/>
              <a:ext cx="439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21"/>
            <p:cNvSpPr>
              <a:spLocks noChangeShapeType="1"/>
            </p:cNvSpPr>
            <p:nvPr/>
          </p:nvSpPr>
          <p:spPr bwMode="auto">
            <a:xfrm>
              <a:off x="597" y="3537"/>
              <a:ext cx="439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22"/>
            <p:cNvSpPr>
              <a:spLocks noChangeArrowheads="1"/>
            </p:cNvSpPr>
            <p:nvPr/>
          </p:nvSpPr>
          <p:spPr bwMode="auto">
            <a:xfrm>
              <a:off x="1455" y="3812"/>
              <a:ext cx="2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Days Relative to the Gonadotropin Surge</a:t>
              </a:r>
              <a:endParaRPr lang="en-US"/>
            </a:p>
          </p:txBody>
        </p:sp>
        <p:sp>
          <p:nvSpPr>
            <p:cNvPr id="16399" name="Line 23"/>
            <p:cNvSpPr>
              <a:spLocks noChangeShapeType="1"/>
            </p:cNvSpPr>
            <p:nvPr/>
          </p:nvSpPr>
          <p:spPr bwMode="auto">
            <a:xfrm flipV="1">
              <a:off x="278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24"/>
            <p:cNvSpPr>
              <a:spLocks noChangeShapeType="1"/>
            </p:cNvSpPr>
            <p:nvPr/>
          </p:nvSpPr>
          <p:spPr bwMode="auto">
            <a:xfrm flipV="1">
              <a:off x="306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5"/>
            <p:cNvSpPr>
              <a:spLocks noChangeShapeType="1"/>
            </p:cNvSpPr>
            <p:nvPr/>
          </p:nvSpPr>
          <p:spPr bwMode="auto">
            <a:xfrm flipV="1">
              <a:off x="33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6"/>
            <p:cNvSpPr>
              <a:spLocks noChangeShapeType="1"/>
            </p:cNvSpPr>
            <p:nvPr/>
          </p:nvSpPr>
          <p:spPr bwMode="auto">
            <a:xfrm flipV="1">
              <a:off x="33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7"/>
            <p:cNvSpPr>
              <a:spLocks noChangeShapeType="1"/>
            </p:cNvSpPr>
            <p:nvPr/>
          </p:nvSpPr>
          <p:spPr bwMode="auto">
            <a:xfrm flipV="1">
              <a:off x="362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8"/>
            <p:cNvSpPr>
              <a:spLocks noChangeShapeType="1"/>
            </p:cNvSpPr>
            <p:nvPr/>
          </p:nvSpPr>
          <p:spPr bwMode="auto">
            <a:xfrm flipV="1">
              <a:off x="390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9"/>
            <p:cNvSpPr>
              <a:spLocks noChangeShapeType="1"/>
            </p:cNvSpPr>
            <p:nvPr/>
          </p:nvSpPr>
          <p:spPr bwMode="auto">
            <a:xfrm flipV="1">
              <a:off x="418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30"/>
            <p:cNvSpPr>
              <a:spLocks noChangeShapeType="1"/>
            </p:cNvSpPr>
            <p:nvPr/>
          </p:nvSpPr>
          <p:spPr bwMode="auto">
            <a:xfrm flipV="1">
              <a:off x="4462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31"/>
            <p:cNvSpPr>
              <a:spLocks noChangeShapeType="1"/>
            </p:cNvSpPr>
            <p:nvPr/>
          </p:nvSpPr>
          <p:spPr bwMode="auto">
            <a:xfrm flipV="1">
              <a:off x="4742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32"/>
            <p:cNvSpPr>
              <a:spLocks noChangeShapeType="1"/>
            </p:cNvSpPr>
            <p:nvPr/>
          </p:nvSpPr>
          <p:spPr bwMode="auto">
            <a:xfrm flipV="1">
              <a:off x="5005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33"/>
            <p:cNvSpPr>
              <a:spLocks noChangeShapeType="1"/>
            </p:cNvSpPr>
            <p:nvPr/>
          </p:nvSpPr>
          <p:spPr bwMode="auto">
            <a:xfrm flipV="1">
              <a:off x="84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34"/>
            <p:cNvSpPr>
              <a:spLocks noChangeShapeType="1"/>
            </p:cNvSpPr>
            <p:nvPr/>
          </p:nvSpPr>
          <p:spPr bwMode="auto">
            <a:xfrm flipV="1">
              <a:off x="1124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35"/>
            <p:cNvSpPr>
              <a:spLocks noChangeShapeType="1"/>
            </p:cNvSpPr>
            <p:nvPr/>
          </p:nvSpPr>
          <p:spPr bwMode="auto">
            <a:xfrm flipV="1">
              <a:off x="1403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6"/>
            <p:cNvSpPr>
              <a:spLocks noChangeShapeType="1"/>
            </p:cNvSpPr>
            <p:nvPr/>
          </p:nvSpPr>
          <p:spPr bwMode="auto">
            <a:xfrm flipV="1">
              <a:off x="1683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7"/>
            <p:cNvSpPr>
              <a:spLocks noChangeShapeType="1"/>
            </p:cNvSpPr>
            <p:nvPr/>
          </p:nvSpPr>
          <p:spPr bwMode="auto">
            <a:xfrm flipV="1">
              <a:off x="1962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8"/>
            <p:cNvSpPr>
              <a:spLocks noChangeShapeType="1"/>
            </p:cNvSpPr>
            <p:nvPr/>
          </p:nvSpPr>
          <p:spPr bwMode="auto">
            <a:xfrm flipV="1">
              <a:off x="2234" y="3553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9"/>
            <p:cNvSpPr>
              <a:spLocks noChangeShapeType="1"/>
            </p:cNvSpPr>
            <p:nvPr/>
          </p:nvSpPr>
          <p:spPr bwMode="auto">
            <a:xfrm flipV="1">
              <a:off x="2521" y="3545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752" y="3684"/>
              <a:ext cx="4305" cy="173"/>
              <a:chOff x="827" y="4596"/>
              <a:chExt cx="4305" cy="173"/>
            </a:xfrm>
          </p:grpSpPr>
          <p:sp>
            <p:nvSpPr>
              <p:cNvPr id="16456" name="Rectangle 41"/>
              <p:cNvSpPr>
                <a:spLocks noChangeArrowheads="1"/>
              </p:cNvSpPr>
              <p:nvPr/>
            </p:nvSpPr>
            <p:spPr bwMode="auto">
              <a:xfrm>
                <a:off x="2832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16457" name="Rectangle 42"/>
              <p:cNvSpPr>
                <a:spLocks noChangeArrowheads="1"/>
              </p:cNvSpPr>
              <p:nvPr/>
            </p:nvSpPr>
            <p:spPr bwMode="auto">
              <a:xfrm>
                <a:off x="3103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16458" name="Rectangle 43"/>
              <p:cNvSpPr>
                <a:spLocks noChangeArrowheads="1"/>
              </p:cNvSpPr>
              <p:nvPr/>
            </p:nvSpPr>
            <p:spPr bwMode="auto">
              <a:xfrm>
                <a:off x="3399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6459" name="Rectangle 44"/>
              <p:cNvSpPr>
                <a:spLocks noChangeArrowheads="1"/>
              </p:cNvSpPr>
              <p:nvPr/>
            </p:nvSpPr>
            <p:spPr bwMode="auto">
              <a:xfrm>
                <a:off x="3670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16460" name="Rectangle 45"/>
              <p:cNvSpPr>
                <a:spLocks noChangeArrowheads="1"/>
              </p:cNvSpPr>
              <p:nvPr/>
            </p:nvSpPr>
            <p:spPr bwMode="auto">
              <a:xfrm>
                <a:off x="3942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16461" name="Rectangle 46"/>
              <p:cNvSpPr>
                <a:spLocks noChangeArrowheads="1"/>
              </p:cNvSpPr>
              <p:nvPr/>
            </p:nvSpPr>
            <p:spPr bwMode="auto">
              <a:xfrm>
                <a:off x="4229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16462" name="Rectangle 47"/>
              <p:cNvSpPr>
                <a:spLocks noChangeArrowheads="1"/>
              </p:cNvSpPr>
              <p:nvPr/>
            </p:nvSpPr>
            <p:spPr bwMode="auto">
              <a:xfrm>
                <a:off x="4501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16463" name="Rectangle 48"/>
              <p:cNvSpPr>
                <a:spLocks noChangeArrowheads="1"/>
              </p:cNvSpPr>
              <p:nvPr/>
            </p:nvSpPr>
            <p:spPr bwMode="auto">
              <a:xfrm>
                <a:off x="4788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7</a:t>
                </a:r>
                <a:endParaRPr lang="en-US"/>
              </a:p>
            </p:txBody>
          </p:sp>
          <p:sp>
            <p:nvSpPr>
              <p:cNvPr id="16464" name="Rectangle 49"/>
              <p:cNvSpPr>
                <a:spLocks noChangeArrowheads="1"/>
              </p:cNvSpPr>
              <p:nvPr/>
            </p:nvSpPr>
            <p:spPr bwMode="auto">
              <a:xfrm>
                <a:off x="5052" y="459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8</a:t>
                </a:r>
                <a:endParaRPr lang="en-US"/>
              </a:p>
            </p:txBody>
          </p:sp>
          <p:sp>
            <p:nvSpPr>
              <p:cNvPr id="16465" name="Rectangle 50"/>
              <p:cNvSpPr>
                <a:spLocks noChangeArrowheads="1"/>
              </p:cNvSpPr>
              <p:nvPr/>
            </p:nvSpPr>
            <p:spPr bwMode="auto">
              <a:xfrm>
                <a:off x="2512" y="4596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-1</a:t>
                </a:r>
                <a:endParaRPr lang="en-US"/>
              </a:p>
            </p:txBody>
          </p:sp>
          <p:sp>
            <p:nvSpPr>
              <p:cNvPr id="16466" name="Rectangle 51"/>
              <p:cNvSpPr>
                <a:spLocks noChangeArrowheads="1"/>
              </p:cNvSpPr>
              <p:nvPr/>
            </p:nvSpPr>
            <p:spPr bwMode="auto">
              <a:xfrm>
                <a:off x="2193" y="459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- 2</a:t>
                </a:r>
                <a:endParaRPr lang="en-US"/>
              </a:p>
            </p:txBody>
          </p:sp>
          <p:sp>
            <p:nvSpPr>
              <p:cNvPr id="16467" name="Rectangle 52"/>
              <p:cNvSpPr>
                <a:spLocks noChangeArrowheads="1"/>
              </p:cNvSpPr>
              <p:nvPr/>
            </p:nvSpPr>
            <p:spPr bwMode="auto">
              <a:xfrm>
                <a:off x="1921" y="459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- 3</a:t>
                </a:r>
                <a:endParaRPr lang="en-US"/>
              </a:p>
            </p:txBody>
          </p:sp>
          <p:sp>
            <p:nvSpPr>
              <p:cNvPr id="16468" name="Rectangle 53"/>
              <p:cNvSpPr>
                <a:spLocks noChangeArrowheads="1"/>
              </p:cNvSpPr>
              <p:nvPr/>
            </p:nvSpPr>
            <p:spPr bwMode="auto">
              <a:xfrm>
                <a:off x="1626" y="459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- 4</a:t>
                </a:r>
                <a:endParaRPr lang="en-US"/>
              </a:p>
            </p:txBody>
          </p:sp>
          <p:sp>
            <p:nvSpPr>
              <p:cNvPr id="16469" name="Rectangle 54"/>
              <p:cNvSpPr>
                <a:spLocks noChangeArrowheads="1"/>
              </p:cNvSpPr>
              <p:nvPr/>
            </p:nvSpPr>
            <p:spPr bwMode="auto">
              <a:xfrm>
                <a:off x="1362" y="459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- 5</a:t>
                </a:r>
                <a:endParaRPr lang="en-US"/>
              </a:p>
            </p:txBody>
          </p:sp>
          <p:sp>
            <p:nvSpPr>
              <p:cNvPr id="16470" name="Rectangle 55"/>
              <p:cNvSpPr>
                <a:spLocks noChangeArrowheads="1"/>
              </p:cNvSpPr>
              <p:nvPr/>
            </p:nvSpPr>
            <p:spPr bwMode="auto">
              <a:xfrm>
                <a:off x="1075" y="459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- 6</a:t>
                </a:r>
                <a:endParaRPr lang="en-US"/>
              </a:p>
            </p:txBody>
          </p:sp>
          <p:sp>
            <p:nvSpPr>
              <p:cNvPr id="16471" name="Rectangle 56"/>
              <p:cNvSpPr>
                <a:spLocks noChangeArrowheads="1"/>
              </p:cNvSpPr>
              <p:nvPr/>
            </p:nvSpPr>
            <p:spPr bwMode="auto">
              <a:xfrm>
                <a:off x="827" y="4596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-7</a:t>
                </a:r>
                <a:endParaRPr lang="en-US"/>
              </a:p>
            </p:txBody>
          </p:sp>
        </p:grpSp>
        <p:sp>
          <p:nvSpPr>
            <p:cNvPr id="16417" name="Rectangle 57"/>
            <p:cNvSpPr>
              <a:spLocks noChangeArrowheads="1"/>
            </p:cNvSpPr>
            <p:nvPr/>
          </p:nvSpPr>
          <p:spPr bwMode="auto">
            <a:xfrm>
              <a:off x="576" y="3312"/>
              <a:ext cx="2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LH</a:t>
              </a:r>
              <a:endParaRPr lang="en-US" sz="2000"/>
            </a:p>
          </p:txBody>
        </p:sp>
        <p:sp>
          <p:nvSpPr>
            <p:cNvPr id="16418" name="Rectangle 58"/>
            <p:cNvSpPr>
              <a:spLocks noChangeArrowheads="1"/>
            </p:cNvSpPr>
            <p:nvPr/>
          </p:nvSpPr>
          <p:spPr bwMode="auto">
            <a:xfrm>
              <a:off x="528" y="312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FSH</a:t>
              </a:r>
              <a:endParaRPr lang="en-US" sz="2000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384" y="1728"/>
              <a:ext cx="466" cy="288"/>
              <a:chOff x="651" y="2808"/>
              <a:chExt cx="466" cy="288"/>
            </a:xfrm>
          </p:grpSpPr>
          <p:sp>
            <p:nvSpPr>
              <p:cNvPr id="16453" name="Rectangle 60"/>
              <p:cNvSpPr>
                <a:spLocks noChangeArrowheads="1"/>
              </p:cNvSpPr>
              <p:nvPr/>
            </p:nvSpPr>
            <p:spPr bwMode="auto">
              <a:xfrm>
                <a:off x="651" y="2808"/>
                <a:ext cx="3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PGF</a:t>
                </a:r>
                <a:endParaRPr lang="en-US" sz="2000"/>
              </a:p>
            </p:txBody>
          </p:sp>
          <p:sp>
            <p:nvSpPr>
              <p:cNvPr id="16454" name="Rectangle 61"/>
              <p:cNvSpPr>
                <a:spLocks noChangeArrowheads="1"/>
              </p:cNvSpPr>
              <p:nvPr/>
            </p:nvSpPr>
            <p:spPr bwMode="auto">
              <a:xfrm>
                <a:off x="923" y="2896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2</a:t>
                </a:r>
                <a:endParaRPr lang="en-US" sz="2000"/>
              </a:p>
            </p:txBody>
          </p:sp>
          <p:sp>
            <p:nvSpPr>
              <p:cNvPr id="16455" name="Rectangle 62"/>
              <p:cNvSpPr>
                <a:spLocks noChangeArrowheads="1"/>
              </p:cNvSpPr>
              <p:nvPr/>
            </p:nvSpPr>
            <p:spPr bwMode="auto">
              <a:xfrm>
                <a:off x="976" y="2904"/>
                <a:ext cx="14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Symbol" pitchFamily="-96" charset="2"/>
                    <a:sym typeface="Symbol" pitchFamily="-96" charset="2"/>
                  </a:rPr>
                  <a:t> a</a:t>
                </a:r>
                <a:endParaRPr lang="en-US" sz="2000"/>
              </a:p>
            </p:txBody>
          </p:sp>
        </p:grpSp>
        <p:sp>
          <p:nvSpPr>
            <p:cNvPr id="16420" name="Rectangle 63"/>
            <p:cNvSpPr>
              <a:spLocks noChangeArrowheads="1"/>
            </p:cNvSpPr>
            <p:nvPr/>
          </p:nvSpPr>
          <p:spPr bwMode="auto">
            <a:xfrm>
              <a:off x="144" y="1981"/>
              <a:ext cx="6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Estradiol</a:t>
              </a:r>
              <a:endParaRPr lang="en-US" sz="2000"/>
            </a:p>
          </p:txBody>
        </p:sp>
        <p:sp>
          <p:nvSpPr>
            <p:cNvPr id="16421" name="Rectangle 64"/>
            <p:cNvSpPr>
              <a:spLocks noChangeArrowheads="1"/>
            </p:cNvSpPr>
            <p:nvPr/>
          </p:nvSpPr>
          <p:spPr bwMode="auto">
            <a:xfrm>
              <a:off x="144" y="1008"/>
              <a:ext cx="10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</a:rPr>
                <a:t>Progesterone</a:t>
              </a:r>
              <a:endParaRPr lang="en-US" sz="2000"/>
            </a:p>
          </p:txBody>
        </p:sp>
        <p:sp>
          <p:nvSpPr>
            <p:cNvPr id="16422" name="Rectangle 65"/>
            <p:cNvSpPr>
              <a:spLocks noChangeArrowheads="1"/>
            </p:cNvSpPr>
            <p:nvPr/>
          </p:nvSpPr>
          <p:spPr bwMode="auto">
            <a:xfrm>
              <a:off x="3212" y="4042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Metestrus</a:t>
              </a:r>
              <a:endParaRPr lang="en-US"/>
            </a:p>
          </p:txBody>
        </p:sp>
        <p:sp>
          <p:nvSpPr>
            <p:cNvPr id="16423" name="Rectangle 66"/>
            <p:cNvSpPr>
              <a:spLocks noChangeArrowheads="1"/>
            </p:cNvSpPr>
            <p:nvPr/>
          </p:nvSpPr>
          <p:spPr bwMode="auto">
            <a:xfrm>
              <a:off x="4154" y="404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Diestrus</a:t>
              </a:r>
              <a:endParaRPr lang="en-US"/>
            </a:p>
          </p:txBody>
        </p:sp>
        <p:sp>
          <p:nvSpPr>
            <p:cNvPr id="16424" name="Rectangle 67"/>
            <p:cNvSpPr>
              <a:spLocks noChangeArrowheads="1"/>
            </p:cNvSpPr>
            <p:nvPr/>
          </p:nvSpPr>
          <p:spPr bwMode="auto">
            <a:xfrm>
              <a:off x="2014" y="4042"/>
              <a:ext cx="52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Proestrus</a:t>
              </a:r>
              <a:endParaRPr lang="en-US"/>
            </a:p>
          </p:txBody>
        </p:sp>
        <p:sp>
          <p:nvSpPr>
            <p:cNvPr id="16425" name="Rectangle 68"/>
            <p:cNvSpPr>
              <a:spLocks noChangeArrowheads="1"/>
            </p:cNvSpPr>
            <p:nvPr/>
          </p:nvSpPr>
          <p:spPr bwMode="auto">
            <a:xfrm>
              <a:off x="1055" y="404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Diestrus</a:t>
              </a:r>
              <a:endParaRPr lang="en-US"/>
            </a:p>
          </p:txBody>
        </p:sp>
        <p:sp>
          <p:nvSpPr>
            <p:cNvPr id="16426" name="Line 69"/>
            <p:cNvSpPr>
              <a:spLocks noChangeShapeType="1"/>
            </p:cNvSpPr>
            <p:nvPr/>
          </p:nvSpPr>
          <p:spPr bwMode="auto">
            <a:xfrm flipV="1">
              <a:off x="1962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70"/>
            <p:cNvSpPr>
              <a:spLocks noChangeArrowheads="1"/>
            </p:cNvSpPr>
            <p:nvPr/>
          </p:nvSpPr>
          <p:spPr bwMode="auto">
            <a:xfrm>
              <a:off x="2733" y="4042"/>
              <a:ext cx="3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Estrus</a:t>
              </a:r>
              <a:endParaRPr lang="en-US"/>
            </a:p>
          </p:txBody>
        </p:sp>
        <p:sp>
          <p:nvSpPr>
            <p:cNvPr id="16428" name="Line 71"/>
            <p:cNvSpPr>
              <a:spLocks noChangeShapeType="1"/>
            </p:cNvSpPr>
            <p:nvPr/>
          </p:nvSpPr>
          <p:spPr bwMode="auto">
            <a:xfrm flipV="1">
              <a:off x="2713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72"/>
            <p:cNvSpPr>
              <a:spLocks noChangeShapeType="1"/>
            </p:cNvSpPr>
            <p:nvPr/>
          </p:nvSpPr>
          <p:spPr bwMode="auto">
            <a:xfrm flipV="1">
              <a:off x="3104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73"/>
            <p:cNvSpPr>
              <a:spLocks noChangeShapeType="1"/>
            </p:cNvSpPr>
            <p:nvPr/>
          </p:nvSpPr>
          <p:spPr bwMode="auto">
            <a:xfrm flipV="1">
              <a:off x="3831" y="4019"/>
              <a:ext cx="1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431" name="Picture 74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" y="123"/>
              <a:ext cx="48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2" name="Picture 7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96"/>
              <a:ext cx="4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3" name="Picture 76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88" y="288"/>
              <a:ext cx="324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7"/>
            <p:cNvGrpSpPr>
              <a:grpSpLocks noChangeAspect="1"/>
            </p:cNvGrpSpPr>
            <p:nvPr/>
          </p:nvGrpSpPr>
          <p:grpSpPr bwMode="auto">
            <a:xfrm>
              <a:off x="2784" y="106"/>
              <a:ext cx="714" cy="518"/>
              <a:chOff x="2992" y="0"/>
              <a:chExt cx="952" cy="690"/>
            </a:xfrm>
          </p:grpSpPr>
          <p:pic>
            <p:nvPicPr>
              <p:cNvPr id="16449" name="Picture 78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92" y="0"/>
                <a:ext cx="648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50" name="Oval 79"/>
              <p:cNvSpPr>
                <a:spLocks noChangeAspect="1" noChangeArrowheads="1"/>
              </p:cNvSpPr>
              <p:nvPr/>
            </p:nvSpPr>
            <p:spPr bwMode="auto">
              <a:xfrm>
                <a:off x="3120" y="216"/>
                <a:ext cx="396" cy="36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Oval 80"/>
              <p:cNvSpPr>
                <a:spLocks noChangeAspect="1" noChangeArrowheads="1"/>
              </p:cNvSpPr>
              <p:nvPr/>
            </p:nvSpPr>
            <p:spPr bwMode="auto">
              <a:xfrm>
                <a:off x="3288" y="72"/>
                <a:ext cx="396" cy="36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452" name="Picture 81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36" y="0"/>
                <a:ext cx="408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435" name="Picture 82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75"/>
              <a:ext cx="48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6" name="Picture 83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0" y="816"/>
              <a:ext cx="29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7" name="Picture 84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0" y="1045"/>
              <a:ext cx="324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8" name="Picture 8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576"/>
              <a:ext cx="4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9" name="Line 86"/>
            <p:cNvSpPr>
              <a:spLocks noChangeShapeType="1"/>
            </p:cNvSpPr>
            <p:nvPr/>
          </p:nvSpPr>
          <p:spPr bwMode="auto">
            <a:xfrm>
              <a:off x="4464" y="768"/>
              <a:ext cx="48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Line 87"/>
            <p:cNvSpPr>
              <a:spLocks noChangeShapeType="1"/>
            </p:cNvSpPr>
            <p:nvPr/>
          </p:nvSpPr>
          <p:spPr bwMode="auto">
            <a:xfrm flipH="1">
              <a:off x="4464" y="768"/>
              <a:ext cx="432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1" name="Line 88"/>
            <p:cNvSpPr>
              <a:spLocks noChangeShapeType="1"/>
            </p:cNvSpPr>
            <p:nvPr/>
          </p:nvSpPr>
          <p:spPr bwMode="auto">
            <a:xfrm flipV="1">
              <a:off x="1872" y="432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2" name="Line 89"/>
            <p:cNvSpPr>
              <a:spLocks noChangeShapeType="1"/>
            </p:cNvSpPr>
            <p:nvPr/>
          </p:nvSpPr>
          <p:spPr bwMode="auto">
            <a:xfrm>
              <a:off x="2510" y="3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Line 90"/>
            <p:cNvSpPr>
              <a:spLocks noChangeShapeType="1"/>
            </p:cNvSpPr>
            <p:nvPr/>
          </p:nvSpPr>
          <p:spPr bwMode="auto">
            <a:xfrm>
              <a:off x="3552" y="38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Line 91"/>
            <p:cNvSpPr>
              <a:spLocks noChangeShapeType="1"/>
            </p:cNvSpPr>
            <p:nvPr/>
          </p:nvSpPr>
          <p:spPr bwMode="auto">
            <a:xfrm flipV="1">
              <a:off x="3648" y="937"/>
              <a:ext cx="137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Line 92"/>
            <p:cNvSpPr>
              <a:spLocks noChangeShapeType="1"/>
            </p:cNvSpPr>
            <p:nvPr/>
          </p:nvSpPr>
          <p:spPr bwMode="auto">
            <a:xfrm>
              <a:off x="4320" y="912"/>
              <a:ext cx="207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Line 93"/>
            <p:cNvSpPr>
              <a:spLocks noChangeShapeType="1"/>
            </p:cNvSpPr>
            <p:nvPr/>
          </p:nvSpPr>
          <p:spPr bwMode="auto">
            <a:xfrm>
              <a:off x="1008" y="576"/>
              <a:ext cx="81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Text Box 94"/>
            <p:cNvSpPr txBox="1">
              <a:spLocks noChangeArrowheads="1"/>
            </p:cNvSpPr>
            <p:nvPr/>
          </p:nvSpPr>
          <p:spPr bwMode="auto">
            <a:xfrm>
              <a:off x="96" y="317"/>
              <a:ext cx="32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CL</a:t>
              </a:r>
            </a:p>
          </p:txBody>
        </p:sp>
        <p:sp>
          <p:nvSpPr>
            <p:cNvPr id="16448" name="Text Box 95"/>
            <p:cNvSpPr txBox="1">
              <a:spLocks noChangeArrowheads="1"/>
            </p:cNvSpPr>
            <p:nvPr/>
          </p:nvSpPr>
          <p:spPr bwMode="auto">
            <a:xfrm>
              <a:off x="2918" y="591"/>
              <a:ext cx="8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Ovulation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825625" y="304800"/>
            <a:ext cx="228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Follicular Phase</a:t>
            </a:r>
          </a:p>
        </p:txBody>
      </p:sp>
      <p:pic>
        <p:nvPicPr>
          <p:cNvPr id="17411" name="Picture 6" descr="Slid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68643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94400" y="492125"/>
            <a:ext cx="3052763" cy="51973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sz="2400" dirty="0" err="1">
                <a:solidFill>
                  <a:srgbClr val="EF9100"/>
                </a:solidFill>
              </a:rPr>
              <a:t>Proestrus</a:t>
            </a:r>
            <a:endParaRPr lang="en-US" sz="2400" dirty="0"/>
          </a:p>
          <a:p>
            <a:pPr marL="460375" lvl="1" indent="-174625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 err="1"/>
              <a:t>Preovulatory</a:t>
            </a:r>
            <a:r>
              <a:rPr lang="en-US" sz="2400" dirty="0"/>
              <a:t> follicle enlarges</a:t>
            </a:r>
          </a:p>
          <a:p>
            <a:pPr marL="460375" lvl="1" indent="-174625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estrogen increases</a:t>
            </a:r>
          </a:p>
          <a:p>
            <a:pPr marL="460375" lvl="1" indent="-174625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 err="1"/>
              <a:t>vascularity</a:t>
            </a:r>
            <a:r>
              <a:rPr lang="en-US" sz="2400" dirty="0"/>
              <a:t> of the female reproductive tract increases</a:t>
            </a:r>
          </a:p>
          <a:p>
            <a:pPr marL="460375" lvl="1" indent="-174625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endometrial glands begin to grow</a:t>
            </a:r>
          </a:p>
          <a:p>
            <a:pPr marL="460375" lvl="1" indent="-174625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estrogen levels peak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 descr="20%"/>
          <p:cNvSpPr>
            <a:spLocks noChangeArrowheads="1"/>
          </p:cNvSpPr>
          <p:nvPr/>
        </p:nvSpPr>
        <p:spPr bwMode="auto">
          <a:xfrm>
            <a:off x="4295775" y="128588"/>
            <a:ext cx="623888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8521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8519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8442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8503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8504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8505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8506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8507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8508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8509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8510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8511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8512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8513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8514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8515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8516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8517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8518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8464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8465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8500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8501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8502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8467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8468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8469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8470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8471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8473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8475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78" name="Picture 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7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8496" name="Picture 78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7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99" name="Picture 81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82" name="Picture 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8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6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8495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Slid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64563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27"/>
          <p:cNvSpPr>
            <a:spLocks noChangeArrowheads="1"/>
          </p:cNvSpPr>
          <p:nvPr/>
        </p:nvSpPr>
        <p:spPr bwMode="auto">
          <a:xfrm>
            <a:off x="1905000" y="304800"/>
            <a:ext cx="228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Follicular Phase</a:t>
            </a: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5822950" y="711200"/>
            <a:ext cx="3168650" cy="6377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sz="2400" dirty="0">
                <a:solidFill>
                  <a:srgbClr val="D93192"/>
                </a:solidFill>
              </a:rPr>
              <a:t>Estrus</a:t>
            </a:r>
            <a:endParaRPr lang="en-US" sz="2400" dirty="0"/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allows male to mount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estrogen decreases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LH surge occurs 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ovulation 24-48 hr after surge of LH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uterine motility high with contractions moving toward oviduct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sperm transport is optimal</a:t>
            </a:r>
          </a:p>
          <a:p>
            <a:pPr lvl="1" indent="-23495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400" dirty="0"/>
              <a:t>cervical mucus volume increases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9" descr="20%"/>
          <p:cNvSpPr>
            <a:spLocks noChangeArrowheads="1"/>
          </p:cNvSpPr>
          <p:nvPr/>
        </p:nvSpPr>
        <p:spPr bwMode="auto">
          <a:xfrm>
            <a:off x="4919663" y="128588"/>
            <a:ext cx="1146175" cy="6586537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1032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4" name="Picture 10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20569" name="Freeform 103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103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20567" name="Freeform 103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103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Freeform 10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10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Rectangle 104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20490" name="Freeform 104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04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04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Rectangle 104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20494" name="Line 104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04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04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05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05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05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105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105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105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105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105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105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105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106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106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106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106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6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20551" name="Rectangle 106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0552" name="Rectangle 106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0553" name="Rectangle 106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0554" name="Rectangle 106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0555" name="Rectangle 106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0556" name="Rectangle 107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0557" name="Rectangle 107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0558" name="Rectangle 107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0559" name="Rectangle 107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0560" name="Rectangle 107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20561" name="Rectangle 107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20562" name="Rectangle 107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20563" name="Rectangle 107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20564" name="Rectangle 107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20565" name="Rectangle 107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20566" name="Rectangle 108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20512" name="Rectangle 108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20513" name="Rectangle 108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108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20548" name="Rectangle 108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20549" name="Rectangle 108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20550" name="Rectangle 108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20515" name="Rectangle 108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20516" name="Rectangle 108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20517" name="Rectangle 1089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20518" name="Rectangle 1090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20519" name="Rectangle 1091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20520" name="Rectangle 1092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20521" name="Line 1093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Rectangle 1094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20523" name="Line 1095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1096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1097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6" name="Picture 109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109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110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01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20544" name="Picture 1102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5" name="Oval 110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10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47" name="Picture 1105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0" name="Picture 11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110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110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110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4" name="Line 1110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1111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1112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Line 1113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1114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Line 1115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Line 1116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1117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Text Box 1118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20543" name="Text Box 1119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Slid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64563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657600" y="381000"/>
            <a:ext cx="1865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Luteal Phase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33400" y="381000"/>
            <a:ext cx="1865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Luteal Phase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948363" y="973138"/>
            <a:ext cx="3181350" cy="5389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sz="2000" dirty="0" err="1">
                <a:solidFill>
                  <a:srgbClr val="EF9100"/>
                </a:solidFill>
              </a:rPr>
              <a:t>Metestrus</a:t>
            </a:r>
            <a:endParaRPr lang="en-US" sz="2000" dirty="0"/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 typeface="Times" pitchFamily="-96" charset="0"/>
              <a:buChar char="•"/>
            </a:pPr>
            <a:r>
              <a:rPr lang="en-US" sz="2000" dirty="0"/>
              <a:t>estrogen low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 typeface="Times" pitchFamily="-96" charset="0"/>
              <a:buChar char="•"/>
            </a:pPr>
            <a:r>
              <a:rPr lang="en-US" sz="2000" dirty="0"/>
              <a:t>ovulation in cow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 typeface="Times" pitchFamily="-96" charset="0"/>
              <a:buChar char="•"/>
            </a:pPr>
            <a:r>
              <a:rPr lang="en-US" sz="2000" dirty="0"/>
              <a:t>corpus </a:t>
            </a:r>
            <a:r>
              <a:rPr lang="en-US" sz="2000" dirty="0" err="1"/>
              <a:t>hemorrhagicum</a:t>
            </a:r>
            <a:r>
              <a:rPr lang="en-US" sz="2000" dirty="0"/>
              <a:t> present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 typeface="Times" pitchFamily="-96" charset="0"/>
              <a:buChar char="•"/>
            </a:pPr>
            <a:r>
              <a:rPr lang="en-US" sz="2000" dirty="0"/>
              <a:t>uterus</a:t>
            </a:r>
          </a:p>
          <a:p>
            <a:pPr marL="635000" lvl="2" indent="-12700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contractions subside</a:t>
            </a:r>
          </a:p>
          <a:p>
            <a:pPr marL="635000" lvl="2" indent="-12700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endometrial glands continue to grow and become coiled</a:t>
            </a:r>
          </a:p>
          <a:p>
            <a:pPr marL="635000" lvl="2" indent="-12700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in cattle bleeding occurs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 typeface="Times" pitchFamily="-96" charset="0"/>
              <a:buChar char="•"/>
            </a:pPr>
            <a:r>
              <a:rPr lang="en-US" sz="2000" dirty="0"/>
              <a:t>FSH increases</a:t>
            </a:r>
          </a:p>
          <a:p>
            <a:pPr marL="635000" lvl="2" indent="-12700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triggering growth of follicles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979488" y="128588"/>
            <a:ext cx="7145337" cy="6600825"/>
            <a:chOff x="617" y="81"/>
            <a:chExt cx="4501" cy="4158"/>
          </a:xfrm>
        </p:grpSpPr>
        <p:sp>
          <p:nvSpPr>
            <p:cNvPr id="22619" name="Rectangle 1027" descr="20%"/>
            <p:cNvSpPr>
              <a:spLocks noChangeArrowheads="1"/>
            </p:cNvSpPr>
            <p:nvPr/>
          </p:nvSpPr>
          <p:spPr bwMode="auto">
            <a:xfrm>
              <a:off x="617" y="81"/>
              <a:ext cx="1344" cy="4158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Rectangle 1028" descr="20%"/>
            <p:cNvSpPr>
              <a:spLocks noChangeArrowheads="1"/>
            </p:cNvSpPr>
            <p:nvPr/>
          </p:nvSpPr>
          <p:spPr bwMode="auto">
            <a:xfrm>
              <a:off x="3827" y="81"/>
              <a:ext cx="1291" cy="4154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rgbClr val="FFFFFF"/>
              </a:bgClr>
            </a:patt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1" name="Rectangle 1032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10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22617" name="Freeform 103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03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22615" name="Freeform 103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103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Freeform 10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Freeform 10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Rectangle 104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22538" name="Freeform 104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04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04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Rectangle 104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22542" name="Line 104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04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04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05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05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05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105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105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105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105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105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105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105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106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106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106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106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06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22599" name="Rectangle 106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2600" name="Rectangle 106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2601" name="Rectangle 106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2602" name="Rectangle 106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2603" name="Rectangle 106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2604" name="Rectangle 107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2605" name="Rectangle 107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2606" name="Rectangle 107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2607" name="Rectangle 107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2608" name="Rectangle 107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22609" name="Rectangle 107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22610" name="Rectangle 107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22611" name="Rectangle 107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22612" name="Rectangle 107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22613" name="Rectangle 107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22614" name="Rectangle 108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22560" name="Rectangle 108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22561" name="Rectangle 108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6" name="Group 108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22596" name="Rectangle 108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22597" name="Rectangle 108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22598" name="Rectangle 108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22563" name="Rectangle 108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22564" name="Rectangle 108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22565" name="Rectangle 1089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22566" name="Rectangle 1090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22567" name="Rectangle 1091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22568" name="Rectangle 1092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22569" name="Line 1093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1094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22571" name="Line 1095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1096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Line 1097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74" name="Picture 109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5" name="Picture 109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110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101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22592" name="Picture 1102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3" name="Oval 110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Oval 110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95" name="Picture 1105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78" name="Picture 11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9" name="Picture 110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110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110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Line 1110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Line 1111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1112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Line 1113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1114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1115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Line 1116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9" name="Line 1117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Text Box 1118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22591" name="Text Box 1119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lid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64563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962400" y="609600"/>
            <a:ext cx="1865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Luteal Phase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52400" y="609600"/>
            <a:ext cx="1865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Luteal Phase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011863" y="909638"/>
            <a:ext cx="3117850" cy="58882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ct val="89000"/>
              </a:lnSpc>
              <a:spcBef>
                <a:spcPct val="43000"/>
              </a:spcBef>
            </a:pPr>
            <a:r>
              <a:rPr lang="en-US" sz="2000" dirty="0" err="1">
                <a:solidFill>
                  <a:srgbClr val="D93192"/>
                </a:solidFill>
              </a:rPr>
              <a:t>Diestrus</a:t>
            </a:r>
            <a:endParaRPr lang="en-US" sz="1600" dirty="0"/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000" dirty="0"/>
              <a:t>progesterone high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000" dirty="0"/>
              <a:t>FSH</a:t>
            </a:r>
          </a:p>
          <a:p>
            <a:pPr marL="793750" lvl="2" indent="-22225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Increases at some point to cause growth of </a:t>
            </a:r>
            <a:r>
              <a:rPr lang="en-US" sz="2000" dirty="0" err="1"/>
              <a:t>ovulatory</a:t>
            </a:r>
            <a:r>
              <a:rPr lang="en-US" sz="2000" dirty="0"/>
              <a:t> follicle</a:t>
            </a:r>
          </a:p>
          <a:p>
            <a:pPr marL="349250" lvl="1" indent="-127000">
              <a:lnSpc>
                <a:spcPct val="89000"/>
              </a:lnSpc>
              <a:spcBef>
                <a:spcPct val="43000"/>
              </a:spcBef>
              <a:buFontTx/>
              <a:buChar char="•"/>
            </a:pPr>
            <a:r>
              <a:rPr lang="en-US" sz="2000" dirty="0"/>
              <a:t>Uterus</a:t>
            </a:r>
          </a:p>
          <a:p>
            <a:pPr marL="793750" lvl="2" indent="-22225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secrets fluid but volume gradually decreases</a:t>
            </a:r>
          </a:p>
          <a:p>
            <a:pPr marL="793750" lvl="2" indent="-22225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contraction stop</a:t>
            </a:r>
          </a:p>
          <a:p>
            <a:pPr marL="793750" lvl="2" indent="-222250">
              <a:lnSpc>
                <a:spcPct val="89000"/>
              </a:lnSpc>
              <a:spcBef>
                <a:spcPct val="43000"/>
              </a:spcBef>
              <a:buFont typeface="Wingdings" pitchFamily="-96" charset="2"/>
              <a:buChar char="Ø"/>
            </a:pPr>
            <a:r>
              <a:rPr lang="en-US" sz="2000" dirty="0"/>
              <a:t>CL regresses at the end of this period if female is not pregnant due to PGF release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review the phenomenon of heat in cattle,</a:t>
            </a:r>
          </a:p>
          <a:p>
            <a:r>
              <a:rPr lang="en-US" dirty="0" smtClean="0"/>
              <a:t>Understand the </a:t>
            </a:r>
            <a:r>
              <a:rPr lang="en-US" dirty="0" err="1" smtClean="0"/>
              <a:t>cyclicity</a:t>
            </a:r>
            <a:r>
              <a:rPr lang="en-US" dirty="0" smtClean="0"/>
              <a:t> of heats in relation to known literature vis-à-vis Philippine experience,</a:t>
            </a:r>
          </a:p>
          <a:p>
            <a:r>
              <a:rPr lang="en-US" dirty="0" smtClean="0"/>
              <a:t>Discuss possible steps to maximize efficiency in reproductive management of cattle herds.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79575" y="358775"/>
            <a:ext cx="5811838" cy="455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92000"/>
              </a:lnSpc>
              <a:defRPr/>
            </a:pPr>
            <a:r>
              <a:rPr lang="en-US" sz="2800">
                <a:solidFill>
                  <a:schemeClr val="tx2"/>
                </a:solidFill>
              </a:rPr>
              <a:t>Characteristics of Estrous Cycles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625" y="1428750"/>
            <a:ext cx="8369300" cy="4003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dirty="0"/>
              <a:t>	</a:t>
            </a:r>
            <a:r>
              <a:rPr lang="en-US" sz="2400" b="1" dirty="0"/>
              <a:t>Cow	  Ewe	 Sow	  Mare</a:t>
            </a:r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endParaRPr lang="en-US" sz="2400" b="1" dirty="0"/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b="1" dirty="0"/>
              <a:t>Estrous cycle (days)	   21	   17	  21	   21</a:t>
            </a:r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b="1" dirty="0" err="1"/>
              <a:t>Proestrus</a:t>
            </a:r>
            <a:r>
              <a:rPr lang="en-US" sz="2400" b="1" dirty="0"/>
              <a:t> (days)	  3-4	  2-3	   3-4	   2-3</a:t>
            </a:r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b="1" dirty="0"/>
              <a:t>Estrus	12-18 hr	24-36 hr	48-72 hr	4-8 days</a:t>
            </a:r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b="1" dirty="0" err="1"/>
              <a:t>Metestrus</a:t>
            </a:r>
            <a:r>
              <a:rPr lang="en-US" sz="2400" b="1" dirty="0"/>
              <a:t> (days)	  3-4	  2-3	  2-3	   2-3</a:t>
            </a:r>
          </a:p>
          <a:p>
            <a:pPr marL="114300" lvl="1">
              <a:lnSpc>
                <a:spcPct val="89000"/>
              </a:lnSpc>
              <a:spcBef>
                <a:spcPct val="43000"/>
              </a:spcBef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r>
              <a:rPr lang="en-US" sz="2400" b="1" dirty="0" err="1"/>
              <a:t>Diestrus</a:t>
            </a:r>
            <a:r>
              <a:rPr lang="en-US" sz="2400" b="1" dirty="0"/>
              <a:t> (days)	10-14	10-12	 11-13	 10-12</a:t>
            </a:r>
          </a:p>
          <a:p>
            <a:pPr algn="ctr">
              <a:tabLst>
                <a:tab pos="3079750" algn="l"/>
                <a:tab pos="4460875" algn="l"/>
                <a:tab pos="5778500" algn="l"/>
                <a:tab pos="7207250" algn="l"/>
                <a:tab pos="7715250" algn="l"/>
              </a:tabLst>
            </a:pPr>
            <a:endParaRPr lang="en-US" sz="2400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09600" y="2041525"/>
            <a:ext cx="7889875" cy="6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41350" y="1108075"/>
            <a:ext cx="78740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60400" y="5029200"/>
            <a:ext cx="8013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032000"/>
            <a:ext cx="2736850" cy="1863725"/>
          </a:xfrm>
          <a:noFill/>
          <a:ln w="50800" cap="flat">
            <a:solidFill>
              <a:schemeClr val="hlink"/>
            </a:solidFill>
          </a:ln>
        </p:spPr>
        <p:txBody>
          <a:bodyPr/>
          <a:lstStyle/>
          <a:p>
            <a:r>
              <a:rPr lang="en-US" smtClean="0"/>
              <a:t>Causes of Anestrus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3438" y="588963"/>
            <a:ext cx="1509771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Pregnancy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4813" y="557213"/>
            <a:ext cx="2920607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Presence of Offspring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8938" y="4208463"/>
            <a:ext cx="1090041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Season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167313" y="5478463"/>
            <a:ext cx="943912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Stress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770688" y="4367213"/>
            <a:ext cx="1459437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Pathology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044700" y="1282700"/>
            <a:ext cx="7683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5730875" y="1266825"/>
            <a:ext cx="920750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5778500" y="3921125"/>
            <a:ext cx="904875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822450" y="3921125"/>
            <a:ext cx="847725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4984750" y="4254500"/>
            <a:ext cx="66675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182813" y="5383213"/>
            <a:ext cx="1354537" cy="459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/>
              <a:t>Nutrition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917825" y="4143375"/>
            <a:ext cx="577850" cy="1174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Gestational Anestrus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Progesterone during pregnancy</a:t>
            </a:r>
          </a:p>
          <a:p>
            <a:pPr lvl="1"/>
            <a:r>
              <a:rPr lang="en-US" smtClean="0"/>
              <a:t>negative feedback</a:t>
            </a:r>
          </a:p>
          <a:p>
            <a:r>
              <a:rPr lang="en-US" smtClean="0"/>
              <a:t>After parturition anestrus continues</a:t>
            </a:r>
          </a:p>
          <a:p>
            <a:pPr lvl="1"/>
            <a:r>
              <a:rPr lang="en-US" smtClean="0"/>
              <a:t>progesterone exposure during pregnancy</a:t>
            </a:r>
          </a:p>
          <a:p>
            <a:pPr lvl="1"/>
            <a:r>
              <a:rPr lang="en-US" smtClean="0"/>
              <a:t>hypothalamus </a:t>
            </a:r>
          </a:p>
          <a:p>
            <a:pPr lvl="2"/>
            <a:r>
              <a:rPr lang="en-US" smtClean="0"/>
              <a:t>Lacks estradiol positive feedback</a:t>
            </a:r>
          </a:p>
          <a:p>
            <a:r>
              <a:rPr lang="en-US" smtClean="0"/>
              <a:t>allows time for uterine involution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9688"/>
            <a:ext cx="9109075" cy="674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52400"/>
            <a:ext cx="8788400" cy="655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Seasonal Anestrus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just like entering puberty</a:t>
            </a:r>
          </a:p>
          <a:p>
            <a:r>
              <a:rPr lang="en-US" smtClean="0"/>
              <a:t>silent ovulation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52400"/>
            <a:ext cx="8890000" cy="662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Silent Ovulation</a:t>
            </a: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508000" y="4921250"/>
            <a:ext cx="1730375" cy="1127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8231188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17500" y="1714500"/>
            <a:ext cx="1952625" cy="428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476750" y="1746250"/>
            <a:ext cx="2032000" cy="428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0388" y="1665288"/>
            <a:ext cx="1349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Anestrus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529138" y="1633538"/>
            <a:ext cx="1027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Times" pitchFamily="-96" charset="0"/>
              </a:rPr>
              <a:t>Estrus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2286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Cyclicity</a:t>
            </a:r>
            <a:endParaRPr lang="en-US" dirty="0" smtClean="0"/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317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74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352800" y="1295400"/>
            <a:ext cx="22621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</a:rPr>
              <a:t>Polyestrus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82663" y="4572000"/>
            <a:ext cx="3741737" cy="2044700"/>
            <a:chOff x="619" y="2880"/>
            <a:chExt cx="2357" cy="1288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 rot="-5400000">
              <a:off x="306" y="3295"/>
              <a:ext cx="8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Relative E</a:t>
              </a:r>
              <a:r>
                <a:rPr lang="en-US" sz="1800" baseline="-25000"/>
                <a:t>2</a:t>
              </a:r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26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Text Box 27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5147" name="Text Box 28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5148" name="Text Box 29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5149" name="Text Box 30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5150" name="Text Box 31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5151" name="Text Box 32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5152" name="Text Box 33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5153" name="Text Box 34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5154" name="Text Box 35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5155" name="Text Box 36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N</a:t>
              </a:r>
            </a:p>
          </p:txBody>
        </p:sp>
        <p:sp>
          <p:nvSpPr>
            <p:cNvPr id="5157" name="Text Box 38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 rot="-96708">
            <a:off x="1600200" y="5599113"/>
            <a:ext cx="3078163" cy="527050"/>
            <a:chOff x="1008" y="3527"/>
            <a:chExt cx="1939" cy="332"/>
          </a:xfrm>
        </p:grpSpPr>
        <p:sp>
          <p:nvSpPr>
            <p:cNvPr id="5129" name="Freeform 40"/>
            <p:cNvSpPr>
              <a:spLocks/>
            </p:cNvSpPr>
            <p:nvPr/>
          </p:nvSpPr>
          <p:spPr bwMode="auto">
            <a:xfrm>
              <a:off x="1008" y="3527"/>
              <a:ext cx="969" cy="302"/>
            </a:xfrm>
            <a:custGeom>
              <a:avLst/>
              <a:gdLst>
                <a:gd name="T0" fmla="*/ 0 w 969"/>
                <a:gd name="T1" fmla="*/ 265 h 302"/>
                <a:gd name="T2" fmla="*/ 39 w 969"/>
                <a:gd name="T3" fmla="*/ 35 h 302"/>
                <a:gd name="T4" fmla="*/ 64 w 969"/>
                <a:gd name="T5" fmla="*/ 272 h 302"/>
                <a:gd name="T6" fmla="*/ 144 w 969"/>
                <a:gd name="T7" fmla="*/ 277 h 302"/>
                <a:gd name="T8" fmla="*/ 185 w 969"/>
                <a:gd name="T9" fmla="*/ 277 h 302"/>
                <a:gd name="T10" fmla="*/ 205 w 969"/>
                <a:gd name="T11" fmla="*/ 55 h 302"/>
                <a:gd name="T12" fmla="*/ 240 w 969"/>
                <a:gd name="T13" fmla="*/ 272 h 302"/>
                <a:gd name="T14" fmla="*/ 275 w 969"/>
                <a:gd name="T15" fmla="*/ 282 h 302"/>
                <a:gd name="T16" fmla="*/ 320 w 969"/>
                <a:gd name="T17" fmla="*/ 282 h 302"/>
                <a:gd name="T18" fmla="*/ 351 w 969"/>
                <a:gd name="T19" fmla="*/ 65 h 302"/>
                <a:gd name="T20" fmla="*/ 366 w 969"/>
                <a:gd name="T21" fmla="*/ 282 h 302"/>
                <a:gd name="T22" fmla="*/ 421 w 969"/>
                <a:gd name="T23" fmla="*/ 287 h 302"/>
                <a:gd name="T24" fmla="*/ 451 w 969"/>
                <a:gd name="T25" fmla="*/ 287 h 302"/>
                <a:gd name="T26" fmla="*/ 476 w 969"/>
                <a:gd name="T27" fmla="*/ 25 h 302"/>
                <a:gd name="T28" fmla="*/ 522 w 969"/>
                <a:gd name="T29" fmla="*/ 282 h 302"/>
                <a:gd name="T30" fmla="*/ 587 w 969"/>
                <a:gd name="T31" fmla="*/ 287 h 302"/>
                <a:gd name="T32" fmla="*/ 637 w 969"/>
                <a:gd name="T33" fmla="*/ 0 h 302"/>
                <a:gd name="T34" fmla="*/ 663 w 969"/>
                <a:gd name="T35" fmla="*/ 287 h 302"/>
                <a:gd name="T36" fmla="*/ 713 w 969"/>
                <a:gd name="T37" fmla="*/ 282 h 302"/>
                <a:gd name="T38" fmla="*/ 718 w 969"/>
                <a:gd name="T39" fmla="*/ 60 h 302"/>
                <a:gd name="T40" fmla="*/ 758 w 969"/>
                <a:gd name="T41" fmla="*/ 292 h 302"/>
                <a:gd name="T42" fmla="*/ 844 w 969"/>
                <a:gd name="T43" fmla="*/ 302 h 302"/>
                <a:gd name="T44" fmla="*/ 879 w 969"/>
                <a:gd name="T45" fmla="*/ 55 h 302"/>
                <a:gd name="T46" fmla="*/ 929 w 969"/>
                <a:gd name="T47" fmla="*/ 302 h 302"/>
                <a:gd name="T48" fmla="*/ 969 w 969"/>
                <a:gd name="T49" fmla="*/ 2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9"/>
                <a:gd name="T76" fmla="*/ 0 h 302"/>
                <a:gd name="T77" fmla="*/ 969 w 969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9" h="302">
                  <a:moveTo>
                    <a:pt x="0" y="265"/>
                  </a:moveTo>
                  <a:lnTo>
                    <a:pt x="39" y="35"/>
                  </a:lnTo>
                  <a:lnTo>
                    <a:pt x="64" y="272"/>
                  </a:lnTo>
                  <a:lnTo>
                    <a:pt x="144" y="277"/>
                  </a:lnTo>
                  <a:lnTo>
                    <a:pt x="185" y="277"/>
                  </a:lnTo>
                  <a:lnTo>
                    <a:pt x="205" y="55"/>
                  </a:lnTo>
                  <a:lnTo>
                    <a:pt x="240" y="272"/>
                  </a:lnTo>
                  <a:lnTo>
                    <a:pt x="275" y="282"/>
                  </a:lnTo>
                  <a:lnTo>
                    <a:pt x="320" y="282"/>
                  </a:lnTo>
                  <a:lnTo>
                    <a:pt x="351" y="65"/>
                  </a:lnTo>
                  <a:lnTo>
                    <a:pt x="366" y="282"/>
                  </a:lnTo>
                  <a:lnTo>
                    <a:pt x="421" y="287"/>
                  </a:lnTo>
                  <a:lnTo>
                    <a:pt x="451" y="287"/>
                  </a:lnTo>
                  <a:lnTo>
                    <a:pt x="476" y="25"/>
                  </a:lnTo>
                  <a:lnTo>
                    <a:pt x="522" y="282"/>
                  </a:lnTo>
                  <a:lnTo>
                    <a:pt x="587" y="287"/>
                  </a:lnTo>
                  <a:lnTo>
                    <a:pt x="637" y="0"/>
                  </a:lnTo>
                  <a:cubicBezTo>
                    <a:pt x="657" y="288"/>
                    <a:pt x="561" y="287"/>
                    <a:pt x="663" y="287"/>
                  </a:cubicBezTo>
                  <a:lnTo>
                    <a:pt x="713" y="282"/>
                  </a:lnTo>
                  <a:lnTo>
                    <a:pt x="718" y="60"/>
                  </a:lnTo>
                  <a:lnTo>
                    <a:pt x="758" y="292"/>
                  </a:lnTo>
                  <a:lnTo>
                    <a:pt x="844" y="302"/>
                  </a:lnTo>
                  <a:lnTo>
                    <a:pt x="879" y="55"/>
                  </a:lnTo>
                  <a:lnTo>
                    <a:pt x="929" y="302"/>
                  </a:lnTo>
                  <a:lnTo>
                    <a:pt x="969" y="297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41"/>
            <p:cNvSpPr>
              <a:spLocks/>
            </p:cNvSpPr>
            <p:nvPr/>
          </p:nvSpPr>
          <p:spPr bwMode="auto">
            <a:xfrm>
              <a:off x="1978" y="3557"/>
              <a:ext cx="969" cy="302"/>
            </a:xfrm>
            <a:custGeom>
              <a:avLst/>
              <a:gdLst>
                <a:gd name="T0" fmla="*/ 0 w 969"/>
                <a:gd name="T1" fmla="*/ 265 h 302"/>
                <a:gd name="T2" fmla="*/ 39 w 969"/>
                <a:gd name="T3" fmla="*/ 35 h 302"/>
                <a:gd name="T4" fmla="*/ 64 w 969"/>
                <a:gd name="T5" fmla="*/ 272 h 302"/>
                <a:gd name="T6" fmla="*/ 144 w 969"/>
                <a:gd name="T7" fmla="*/ 277 h 302"/>
                <a:gd name="T8" fmla="*/ 185 w 969"/>
                <a:gd name="T9" fmla="*/ 277 h 302"/>
                <a:gd name="T10" fmla="*/ 205 w 969"/>
                <a:gd name="T11" fmla="*/ 55 h 302"/>
                <a:gd name="T12" fmla="*/ 240 w 969"/>
                <a:gd name="T13" fmla="*/ 272 h 302"/>
                <a:gd name="T14" fmla="*/ 275 w 969"/>
                <a:gd name="T15" fmla="*/ 282 h 302"/>
                <a:gd name="T16" fmla="*/ 320 w 969"/>
                <a:gd name="T17" fmla="*/ 282 h 302"/>
                <a:gd name="T18" fmla="*/ 351 w 969"/>
                <a:gd name="T19" fmla="*/ 65 h 302"/>
                <a:gd name="T20" fmla="*/ 366 w 969"/>
                <a:gd name="T21" fmla="*/ 282 h 302"/>
                <a:gd name="T22" fmla="*/ 421 w 969"/>
                <a:gd name="T23" fmla="*/ 287 h 302"/>
                <a:gd name="T24" fmla="*/ 451 w 969"/>
                <a:gd name="T25" fmla="*/ 287 h 302"/>
                <a:gd name="T26" fmla="*/ 476 w 969"/>
                <a:gd name="T27" fmla="*/ 25 h 302"/>
                <a:gd name="T28" fmla="*/ 522 w 969"/>
                <a:gd name="T29" fmla="*/ 282 h 302"/>
                <a:gd name="T30" fmla="*/ 587 w 969"/>
                <a:gd name="T31" fmla="*/ 287 h 302"/>
                <a:gd name="T32" fmla="*/ 637 w 969"/>
                <a:gd name="T33" fmla="*/ 0 h 302"/>
                <a:gd name="T34" fmla="*/ 663 w 969"/>
                <a:gd name="T35" fmla="*/ 287 h 302"/>
                <a:gd name="T36" fmla="*/ 713 w 969"/>
                <a:gd name="T37" fmla="*/ 282 h 302"/>
                <a:gd name="T38" fmla="*/ 718 w 969"/>
                <a:gd name="T39" fmla="*/ 60 h 302"/>
                <a:gd name="T40" fmla="*/ 758 w 969"/>
                <a:gd name="T41" fmla="*/ 292 h 302"/>
                <a:gd name="T42" fmla="*/ 844 w 969"/>
                <a:gd name="T43" fmla="*/ 302 h 302"/>
                <a:gd name="T44" fmla="*/ 879 w 969"/>
                <a:gd name="T45" fmla="*/ 55 h 302"/>
                <a:gd name="T46" fmla="*/ 929 w 969"/>
                <a:gd name="T47" fmla="*/ 302 h 302"/>
                <a:gd name="T48" fmla="*/ 969 w 969"/>
                <a:gd name="T49" fmla="*/ 2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9"/>
                <a:gd name="T76" fmla="*/ 0 h 302"/>
                <a:gd name="T77" fmla="*/ 969 w 969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9" h="302">
                  <a:moveTo>
                    <a:pt x="0" y="265"/>
                  </a:moveTo>
                  <a:lnTo>
                    <a:pt x="39" y="35"/>
                  </a:lnTo>
                  <a:lnTo>
                    <a:pt x="64" y="272"/>
                  </a:lnTo>
                  <a:lnTo>
                    <a:pt x="144" y="277"/>
                  </a:lnTo>
                  <a:lnTo>
                    <a:pt x="185" y="277"/>
                  </a:lnTo>
                  <a:lnTo>
                    <a:pt x="205" y="55"/>
                  </a:lnTo>
                  <a:lnTo>
                    <a:pt x="240" y="272"/>
                  </a:lnTo>
                  <a:lnTo>
                    <a:pt x="275" y="282"/>
                  </a:lnTo>
                  <a:lnTo>
                    <a:pt x="320" y="282"/>
                  </a:lnTo>
                  <a:lnTo>
                    <a:pt x="351" y="65"/>
                  </a:lnTo>
                  <a:lnTo>
                    <a:pt x="366" y="282"/>
                  </a:lnTo>
                  <a:lnTo>
                    <a:pt x="421" y="287"/>
                  </a:lnTo>
                  <a:lnTo>
                    <a:pt x="451" y="287"/>
                  </a:lnTo>
                  <a:lnTo>
                    <a:pt x="476" y="25"/>
                  </a:lnTo>
                  <a:lnTo>
                    <a:pt x="522" y="282"/>
                  </a:lnTo>
                  <a:lnTo>
                    <a:pt x="587" y="287"/>
                  </a:lnTo>
                  <a:lnTo>
                    <a:pt x="637" y="0"/>
                  </a:lnTo>
                  <a:cubicBezTo>
                    <a:pt x="657" y="288"/>
                    <a:pt x="561" y="287"/>
                    <a:pt x="663" y="287"/>
                  </a:cubicBezTo>
                  <a:lnTo>
                    <a:pt x="713" y="282"/>
                  </a:lnTo>
                  <a:lnTo>
                    <a:pt x="718" y="60"/>
                  </a:lnTo>
                  <a:lnTo>
                    <a:pt x="758" y="292"/>
                  </a:lnTo>
                  <a:lnTo>
                    <a:pt x="844" y="302"/>
                  </a:lnTo>
                  <a:lnTo>
                    <a:pt x="879" y="55"/>
                  </a:lnTo>
                  <a:lnTo>
                    <a:pt x="929" y="302"/>
                  </a:lnTo>
                  <a:lnTo>
                    <a:pt x="969" y="297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Text Box 44"/>
          <p:cNvSpPr txBox="1">
            <a:spLocks noChangeArrowheads="1"/>
          </p:cNvSpPr>
          <p:nvPr/>
        </p:nvSpPr>
        <p:spPr bwMode="auto">
          <a:xfrm>
            <a:off x="5486400" y="4876800"/>
            <a:ext cx="3276600" cy="1152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Queen</a:t>
            </a:r>
          </a:p>
          <a:p>
            <a:pPr marL="168275" indent="-1682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Cow</a:t>
            </a:r>
          </a:p>
          <a:p>
            <a:pPr marL="168275" indent="-168275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Sow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2286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28600" y="3810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1524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Recommendations: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your breeding season by looking at the record of heat distribution vis-à-vis distribution of calving.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it is too difficult to establish heat distribution, look at the calving record and plot 3 months from the peak of calving, the start of your breeding season.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records religiously, systematically and efficiently.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seasonal meteorological data of your area, particularly the length of day versus night.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Remember that cows’ seasonal </a:t>
            </a:r>
            <a:r>
              <a:rPr lang="en-US" dirty="0" err="1" smtClean="0"/>
              <a:t>cyclicity</a:t>
            </a:r>
            <a:r>
              <a:rPr lang="en-US" dirty="0" smtClean="0"/>
              <a:t> also correspond to seasonality of fertility in males, thus, practice controlled or seasonal breeding.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Remember too that hormones are not a panacea. These are also affected by physiological states and responses.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Science 434 Lecture No. 9. John J. Parish. University of Wisconsin. Fall, 2008 (With Permission)</a:t>
            </a:r>
          </a:p>
          <a:p>
            <a:r>
              <a:rPr lang="en-US" dirty="0" smtClean="0"/>
              <a:t>Pathways to Pregnancy and Parturition. P.L. </a:t>
            </a:r>
            <a:r>
              <a:rPr lang="en-US" dirty="0" err="1" smtClean="0"/>
              <a:t>Senger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revised edition. 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JOSE ARCEO N. BAUTISTA, DVM, PhD</a:t>
            </a:r>
            <a:endParaRPr lang="en-US" dirty="0"/>
          </a:p>
        </p:txBody>
      </p:sp>
      <p:pic>
        <p:nvPicPr>
          <p:cNvPr id="7" name="Picture Placeholder 6" descr="TheFac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Inquiries: </a:t>
            </a:r>
          </a:p>
          <a:p>
            <a:pPr algn="ctr"/>
            <a:r>
              <a:rPr lang="en-US" b="1" dirty="0" smtClean="0"/>
              <a:t>Send a message to  jobau57@yahoo.com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Cyclicity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1143000"/>
            <a:ext cx="2743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29000" y="1600200"/>
            <a:ext cx="230822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</a:rPr>
              <a:t>Seasonally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Polyestrus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3657600"/>
            <a:ext cx="317817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Short day breeders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(Fall)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37225" y="3581400"/>
            <a:ext cx="317817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Long day breeders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(Spring)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7800" y="4584700"/>
            <a:ext cx="3716338" cy="2044700"/>
            <a:chOff x="635" y="2880"/>
            <a:chExt cx="2341" cy="1288"/>
          </a:xfrm>
        </p:grpSpPr>
        <p:sp>
          <p:nvSpPr>
            <p:cNvPr id="6183" name="Line 10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11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 rot="-5400000">
              <a:off x="322" y="3279"/>
              <a:ext cx="8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Relative E</a:t>
              </a:r>
              <a:r>
                <a:rPr lang="en-US" sz="1800" baseline="-25000"/>
                <a:t>2</a:t>
              </a:r>
              <a:endParaRPr lang="en-US"/>
            </a:p>
          </p:txBody>
        </p:sp>
        <p:sp>
          <p:nvSpPr>
            <p:cNvPr id="6186" name="Line 13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14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15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16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Line 17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Line 18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19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Line 20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21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Line 22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Line 23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Line 24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Text Box 25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199" name="Text Box 26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6200" name="Text Box 27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6201" name="Text Box 28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6202" name="Text Box 29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6203" name="Text Box 30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204" name="Text Box 31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205" name="Text Box 32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6206" name="Text Box 33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6207" name="Text Box 34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6208" name="Text Box 35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N</a:t>
              </a:r>
            </a:p>
          </p:txBody>
        </p:sp>
        <p:sp>
          <p:nvSpPr>
            <p:cNvPr id="6209" name="Text Box 36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953000" y="4584700"/>
            <a:ext cx="3740150" cy="2044700"/>
            <a:chOff x="620" y="2880"/>
            <a:chExt cx="2356" cy="1288"/>
          </a:xfrm>
        </p:grpSpPr>
        <p:sp>
          <p:nvSpPr>
            <p:cNvPr id="6156" name="Line 38"/>
            <p:cNvSpPr>
              <a:spLocks noChangeShapeType="1"/>
            </p:cNvSpPr>
            <p:nvPr/>
          </p:nvSpPr>
          <p:spPr bwMode="auto">
            <a:xfrm>
              <a:off x="1008" y="28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39"/>
            <p:cNvSpPr>
              <a:spLocks noChangeShapeType="1"/>
            </p:cNvSpPr>
            <p:nvPr/>
          </p:nvSpPr>
          <p:spPr bwMode="auto">
            <a:xfrm>
              <a:off x="1008" y="38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40"/>
            <p:cNvSpPr txBox="1">
              <a:spLocks noChangeArrowheads="1"/>
            </p:cNvSpPr>
            <p:nvPr/>
          </p:nvSpPr>
          <p:spPr bwMode="auto">
            <a:xfrm rot="-5400000">
              <a:off x="307" y="3294"/>
              <a:ext cx="8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Relative E</a:t>
              </a:r>
              <a:r>
                <a:rPr lang="en-US" sz="1800" baseline="-25000"/>
                <a:t>2</a:t>
              </a:r>
              <a:endParaRPr lang="en-US"/>
            </a:p>
          </p:txBody>
        </p:sp>
        <p:sp>
          <p:nvSpPr>
            <p:cNvPr id="6159" name="Line 41"/>
            <p:cNvSpPr>
              <a:spLocks noChangeShapeType="1"/>
            </p:cNvSpPr>
            <p:nvPr/>
          </p:nvSpPr>
          <p:spPr bwMode="auto">
            <a:xfrm>
              <a:off x="105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42"/>
            <p:cNvSpPr>
              <a:spLocks noChangeShapeType="1"/>
            </p:cNvSpPr>
            <p:nvPr/>
          </p:nvSpPr>
          <p:spPr bwMode="auto">
            <a:xfrm>
              <a:off x="122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43"/>
            <p:cNvSpPr>
              <a:spLocks noChangeShapeType="1"/>
            </p:cNvSpPr>
            <p:nvPr/>
          </p:nvSpPr>
          <p:spPr bwMode="auto">
            <a:xfrm>
              <a:off x="139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44"/>
            <p:cNvSpPr>
              <a:spLocks noChangeShapeType="1"/>
            </p:cNvSpPr>
            <p:nvPr/>
          </p:nvSpPr>
          <p:spPr bwMode="auto">
            <a:xfrm>
              <a:off x="156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45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46"/>
            <p:cNvSpPr>
              <a:spLocks noChangeShapeType="1"/>
            </p:cNvSpPr>
            <p:nvPr/>
          </p:nvSpPr>
          <p:spPr bwMode="auto">
            <a:xfrm>
              <a:off x="189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47"/>
            <p:cNvSpPr>
              <a:spLocks noChangeShapeType="1"/>
            </p:cNvSpPr>
            <p:nvPr/>
          </p:nvSpPr>
          <p:spPr bwMode="auto">
            <a:xfrm>
              <a:off x="206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48"/>
            <p:cNvSpPr>
              <a:spLocks noChangeShapeType="1"/>
            </p:cNvSpPr>
            <p:nvPr/>
          </p:nvSpPr>
          <p:spPr bwMode="auto">
            <a:xfrm>
              <a:off x="2400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49"/>
            <p:cNvSpPr>
              <a:spLocks noChangeShapeType="1"/>
            </p:cNvSpPr>
            <p:nvPr/>
          </p:nvSpPr>
          <p:spPr bwMode="auto">
            <a:xfrm>
              <a:off x="2232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50"/>
            <p:cNvSpPr>
              <a:spLocks noChangeShapeType="1"/>
            </p:cNvSpPr>
            <p:nvPr/>
          </p:nvSpPr>
          <p:spPr bwMode="auto">
            <a:xfrm>
              <a:off x="2568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Line 51"/>
            <p:cNvSpPr>
              <a:spLocks noChangeShapeType="1"/>
            </p:cNvSpPr>
            <p:nvPr/>
          </p:nvSpPr>
          <p:spPr bwMode="auto">
            <a:xfrm>
              <a:off x="2736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52"/>
            <p:cNvSpPr>
              <a:spLocks noChangeShapeType="1"/>
            </p:cNvSpPr>
            <p:nvPr/>
          </p:nvSpPr>
          <p:spPr bwMode="auto">
            <a:xfrm>
              <a:off x="2904" y="38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Text Box 53"/>
            <p:cNvSpPr txBox="1">
              <a:spLocks noChangeArrowheads="1"/>
            </p:cNvSpPr>
            <p:nvPr/>
          </p:nvSpPr>
          <p:spPr bwMode="auto">
            <a:xfrm>
              <a:off x="96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172" name="Text Box 54"/>
            <p:cNvSpPr txBox="1">
              <a:spLocks noChangeArrowheads="1"/>
            </p:cNvSpPr>
            <p:nvPr/>
          </p:nvSpPr>
          <p:spPr bwMode="auto">
            <a:xfrm>
              <a:off x="1104" y="3937"/>
              <a:ext cx="2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6173" name="Text Box 55"/>
            <p:cNvSpPr txBox="1">
              <a:spLocks noChangeArrowheads="1"/>
            </p:cNvSpPr>
            <p:nvPr/>
          </p:nvSpPr>
          <p:spPr bwMode="auto">
            <a:xfrm>
              <a:off x="1280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6174" name="Text Box 56"/>
            <p:cNvSpPr txBox="1">
              <a:spLocks noChangeArrowheads="1"/>
            </p:cNvSpPr>
            <p:nvPr/>
          </p:nvSpPr>
          <p:spPr bwMode="auto">
            <a:xfrm>
              <a:off x="1453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6175" name="Text Box 57"/>
            <p:cNvSpPr txBox="1">
              <a:spLocks noChangeArrowheads="1"/>
            </p:cNvSpPr>
            <p:nvPr/>
          </p:nvSpPr>
          <p:spPr bwMode="auto">
            <a:xfrm>
              <a:off x="1614" y="3937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</a:t>
              </a:r>
            </a:p>
          </p:txBody>
        </p:sp>
        <p:sp>
          <p:nvSpPr>
            <p:cNvPr id="6176" name="Text Box 58"/>
            <p:cNvSpPr txBox="1">
              <a:spLocks noChangeArrowheads="1"/>
            </p:cNvSpPr>
            <p:nvPr/>
          </p:nvSpPr>
          <p:spPr bwMode="auto">
            <a:xfrm>
              <a:off x="1776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177" name="Text Box 59"/>
            <p:cNvSpPr txBox="1">
              <a:spLocks noChangeArrowheads="1"/>
            </p:cNvSpPr>
            <p:nvPr/>
          </p:nvSpPr>
          <p:spPr bwMode="auto">
            <a:xfrm>
              <a:off x="1950" y="3937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J</a:t>
              </a:r>
            </a:p>
          </p:txBody>
        </p:sp>
        <p:sp>
          <p:nvSpPr>
            <p:cNvPr id="6178" name="Text Box 60"/>
            <p:cNvSpPr txBox="1">
              <a:spLocks noChangeArrowheads="1"/>
            </p:cNvSpPr>
            <p:nvPr/>
          </p:nvSpPr>
          <p:spPr bwMode="auto">
            <a:xfrm>
              <a:off x="21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6179" name="Text Box 61"/>
            <p:cNvSpPr txBox="1">
              <a:spLocks noChangeArrowheads="1"/>
            </p:cNvSpPr>
            <p:nvPr/>
          </p:nvSpPr>
          <p:spPr bwMode="auto">
            <a:xfrm>
              <a:off x="2289" y="3937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6180" name="Text Box 62"/>
            <p:cNvSpPr txBox="1">
              <a:spLocks noChangeArrowheads="1"/>
            </p:cNvSpPr>
            <p:nvPr/>
          </p:nvSpPr>
          <p:spPr bwMode="auto">
            <a:xfrm>
              <a:off x="2448" y="393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6181" name="Text Box 63"/>
            <p:cNvSpPr txBox="1">
              <a:spLocks noChangeArrowheads="1"/>
            </p:cNvSpPr>
            <p:nvPr/>
          </p:nvSpPr>
          <p:spPr bwMode="auto">
            <a:xfrm>
              <a:off x="2625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N</a:t>
              </a:r>
            </a:p>
          </p:txBody>
        </p:sp>
        <p:sp>
          <p:nvSpPr>
            <p:cNvPr id="6182" name="Text Box 64"/>
            <p:cNvSpPr txBox="1">
              <a:spLocks noChangeArrowheads="1"/>
            </p:cNvSpPr>
            <p:nvPr/>
          </p:nvSpPr>
          <p:spPr bwMode="auto">
            <a:xfrm>
              <a:off x="2807" y="3937"/>
              <a:ext cx="1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</a:t>
              </a:r>
            </a:p>
          </p:txBody>
        </p:sp>
      </p:grpSp>
      <p:sp>
        <p:nvSpPr>
          <p:cNvPr id="6154" name="Freeform 72"/>
          <p:cNvSpPr>
            <a:spLocks/>
          </p:cNvSpPr>
          <p:nvPr/>
        </p:nvSpPr>
        <p:spPr bwMode="auto">
          <a:xfrm>
            <a:off x="838200" y="5438775"/>
            <a:ext cx="3043238" cy="511175"/>
          </a:xfrm>
          <a:custGeom>
            <a:avLst/>
            <a:gdLst>
              <a:gd name="T0" fmla="*/ 0 w 1917"/>
              <a:gd name="T1" fmla="*/ 2147483647 h 322"/>
              <a:gd name="T2" fmla="*/ 2147483647 w 1917"/>
              <a:gd name="T3" fmla="*/ 2147483647 h 322"/>
              <a:gd name="T4" fmla="*/ 2147483647 w 1917"/>
              <a:gd name="T5" fmla="*/ 0 h 322"/>
              <a:gd name="T6" fmla="*/ 2147483647 w 1917"/>
              <a:gd name="T7" fmla="*/ 2147483647 h 322"/>
              <a:gd name="T8" fmla="*/ 2147483647 w 1917"/>
              <a:gd name="T9" fmla="*/ 2147483647 h 322"/>
              <a:gd name="T10" fmla="*/ 2147483647 w 1917"/>
              <a:gd name="T11" fmla="*/ 2147483647 h 322"/>
              <a:gd name="T12" fmla="*/ 2147483647 w 1917"/>
              <a:gd name="T13" fmla="*/ 2147483647 h 322"/>
              <a:gd name="T14" fmla="*/ 2147483647 w 1917"/>
              <a:gd name="T15" fmla="*/ 2147483647 h 322"/>
              <a:gd name="T16" fmla="*/ 2147483647 w 1917"/>
              <a:gd name="T17" fmla="*/ 2147483647 h 322"/>
              <a:gd name="T18" fmla="*/ 2147483647 w 1917"/>
              <a:gd name="T19" fmla="*/ 2147483647 h 322"/>
              <a:gd name="T20" fmla="*/ 2147483647 w 1917"/>
              <a:gd name="T21" fmla="*/ 2147483647 h 3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17"/>
              <a:gd name="T34" fmla="*/ 0 h 322"/>
              <a:gd name="T35" fmla="*/ 1917 w 1917"/>
              <a:gd name="T36" fmla="*/ 322 h 3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17" h="322">
                <a:moveTo>
                  <a:pt x="0" y="318"/>
                </a:moveTo>
                <a:lnTo>
                  <a:pt x="1344" y="318"/>
                </a:lnTo>
                <a:lnTo>
                  <a:pt x="1379" y="0"/>
                </a:lnTo>
                <a:lnTo>
                  <a:pt x="1394" y="317"/>
                </a:lnTo>
                <a:lnTo>
                  <a:pt x="1505" y="317"/>
                </a:lnTo>
                <a:lnTo>
                  <a:pt x="1540" y="15"/>
                </a:lnTo>
                <a:lnTo>
                  <a:pt x="1555" y="307"/>
                </a:lnTo>
                <a:lnTo>
                  <a:pt x="1666" y="307"/>
                </a:lnTo>
                <a:lnTo>
                  <a:pt x="1696" y="15"/>
                </a:lnTo>
                <a:lnTo>
                  <a:pt x="1726" y="312"/>
                </a:lnTo>
                <a:lnTo>
                  <a:pt x="1917" y="32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73"/>
          <p:cNvSpPr>
            <a:spLocks/>
          </p:cNvSpPr>
          <p:nvPr/>
        </p:nvSpPr>
        <p:spPr bwMode="auto">
          <a:xfrm>
            <a:off x="5638800" y="5335588"/>
            <a:ext cx="3019425" cy="558800"/>
          </a:xfrm>
          <a:custGeom>
            <a:avLst/>
            <a:gdLst>
              <a:gd name="T0" fmla="*/ 0 w 1902"/>
              <a:gd name="T1" fmla="*/ 2147483647 h 352"/>
              <a:gd name="T2" fmla="*/ 2147483647 w 1902"/>
              <a:gd name="T3" fmla="*/ 2147483647 h 352"/>
              <a:gd name="T4" fmla="*/ 2147483647 w 1902"/>
              <a:gd name="T5" fmla="*/ 2147483647 h 352"/>
              <a:gd name="T6" fmla="*/ 2147483647 w 1902"/>
              <a:gd name="T7" fmla="*/ 2147483647 h 352"/>
              <a:gd name="T8" fmla="*/ 2147483647 w 1902"/>
              <a:gd name="T9" fmla="*/ 2147483647 h 352"/>
              <a:gd name="T10" fmla="*/ 2147483647 w 1902"/>
              <a:gd name="T11" fmla="*/ 2147483647 h 352"/>
              <a:gd name="T12" fmla="*/ 2147483647 w 1902"/>
              <a:gd name="T13" fmla="*/ 2147483647 h 352"/>
              <a:gd name="T14" fmla="*/ 2147483647 w 1902"/>
              <a:gd name="T15" fmla="*/ 2147483647 h 352"/>
              <a:gd name="T16" fmla="*/ 2147483647 w 1902"/>
              <a:gd name="T17" fmla="*/ 2147483647 h 352"/>
              <a:gd name="T18" fmla="*/ 2147483647 w 1902"/>
              <a:gd name="T19" fmla="*/ 2147483647 h 352"/>
              <a:gd name="T20" fmla="*/ 2147483647 w 1902"/>
              <a:gd name="T21" fmla="*/ 2147483647 h 352"/>
              <a:gd name="T22" fmla="*/ 2147483647 w 1902"/>
              <a:gd name="T23" fmla="*/ 0 h 352"/>
              <a:gd name="T24" fmla="*/ 2147483647 w 1902"/>
              <a:gd name="T25" fmla="*/ 2147483647 h 352"/>
              <a:gd name="T26" fmla="*/ 2147483647 w 1902"/>
              <a:gd name="T27" fmla="*/ 2147483647 h 352"/>
              <a:gd name="T28" fmla="*/ 2147483647 w 1902"/>
              <a:gd name="T29" fmla="*/ 2147483647 h 352"/>
              <a:gd name="T30" fmla="*/ 2147483647 w 1902"/>
              <a:gd name="T31" fmla="*/ 2147483647 h 352"/>
              <a:gd name="T32" fmla="*/ 2147483647 w 1902"/>
              <a:gd name="T33" fmla="*/ 2147483647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2"/>
              <a:gd name="T52" fmla="*/ 0 h 352"/>
              <a:gd name="T53" fmla="*/ 1902 w 1902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2" h="352">
                <a:moveTo>
                  <a:pt x="0" y="335"/>
                </a:moveTo>
                <a:lnTo>
                  <a:pt x="480" y="335"/>
                </a:lnTo>
                <a:lnTo>
                  <a:pt x="509" y="55"/>
                </a:lnTo>
                <a:lnTo>
                  <a:pt x="539" y="342"/>
                </a:lnTo>
                <a:lnTo>
                  <a:pt x="660" y="342"/>
                </a:lnTo>
                <a:lnTo>
                  <a:pt x="685" y="35"/>
                </a:lnTo>
                <a:lnTo>
                  <a:pt x="720" y="337"/>
                </a:lnTo>
                <a:cubicBezTo>
                  <a:pt x="750" y="335"/>
                  <a:pt x="780" y="333"/>
                  <a:pt x="810" y="332"/>
                </a:cubicBezTo>
                <a:lnTo>
                  <a:pt x="831" y="25"/>
                </a:lnTo>
                <a:lnTo>
                  <a:pt x="886" y="337"/>
                </a:lnTo>
                <a:lnTo>
                  <a:pt x="982" y="332"/>
                </a:lnTo>
                <a:lnTo>
                  <a:pt x="1007" y="0"/>
                </a:lnTo>
                <a:lnTo>
                  <a:pt x="1047" y="337"/>
                </a:lnTo>
                <a:lnTo>
                  <a:pt x="1173" y="337"/>
                </a:lnTo>
                <a:lnTo>
                  <a:pt x="1188" y="5"/>
                </a:lnTo>
                <a:lnTo>
                  <a:pt x="1233" y="347"/>
                </a:lnTo>
                <a:lnTo>
                  <a:pt x="1902" y="35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60488" y="393700"/>
            <a:ext cx="658177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/>
              <a:t>Average Reproductive Cycles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0375" y="1155700"/>
            <a:ext cx="8445500" cy="4995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Species	   Length of 	Length of	Ovulation	 Length of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Estrous Cycle	  Estrus		Pregnancy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endParaRPr lang="en-US" sz="2000" b="1" dirty="0"/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endParaRPr lang="en-US" sz="2000" b="1" dirty="0"/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cow	    21 days	  18 hr	11 hr after	282 days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  </a:t>
            </a:r>
            <a:r>
              <a:rPr lang="en-US" sz="2000" b="1" dirty="0" err="1"/>
              <a:t>polyestrus</a:t>
            </a:r>
            <a:r>
              <a:rPr lang="en-US" sz="2000" b="1" dirty="0"/>
              <a:t>		end estrus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endParaRPr lang="en-US" sz="2000" b="1" dirty="0"/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ewe	    17 days	  29 hr	near end	148 days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seasonal (fall)		estrus	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endParaRPr lang="en-US" sz="2000" b="1" dirty="0"/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sow	    21 days	48-72 hr	35-45 hr	115 days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  </a:t>
            </a:r>
            <a:r>
              <a:rPr lang="en-US" sz="2000" b="1" dirty="0" err="1"/>
              <a:t>polyestrus</a:t>
            </a:r>
            <a:r>
              <a:rPr lang="en-US" sz="2000" b="1" dirty="0"/>
              <a:t>		after start	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		estrus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endParaRPr lang="en-US" sz="2000" b="1" dirty="0"/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mare	    21 days	4-8 days	3-6 day of	335 days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seasonal (spring)		estrus	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  </a:t>
            </a:r>
            <a:r>
              <a:rPr lang="en-US" sz="2000" b="1" dirty="0" err="1"/>
              <a:t>polyestrus</a:t>
            </a:r>
            <a:r>
              <a:rPr lang="en-US" sz="2000" b="1" dirty="0"/>
              <a:t>		(1-2 days 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		before end of</a:t>
            </a:r>
          </a:p>
          <a:p>
            <a:pPr marL="342900" indent="-342900">
              <a:lnSpc>
                <a:spcPct val="85000"/>
              </a:lnSpc>
              <a:tabLst>
                <a:tab pos="1270000" algn="l"/>
                <a:tab pos="3327400" algn="l"/>
                <a:tab pos="4876800" algn="l"/>
                <a:tab pos="6654800" algn="l"/>
              </a:tabLst>
            </a:pPr>
            <a:r>
              <a:rPr lang="en-US" sz="2000" b="1" dirty="0"/>
              <a:t>				estrus)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49275" y="1066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49275" y="18288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49275" y="6324600"/>
            <a:ext cx="795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79600" y="393700"/>
            <a:ext cx="541178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/>
              <a:t>Variation in Cycle Types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3700" y="1384300"/>
            <a:ext cx="8369300" cy="308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Example	Type of	   Follicular	 Ovulation &amp;	        CL 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		 Cycle	Development	CL Formation	    Function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Cow, ewe, 	  Long	Spontaneous	</a:t>
            </a:r>
            <a:r>
              <a:rPr lang="en-US" sz="1800" b="1" dirty="0" err="1"/>
              <a:t>Spontaneous</a:t>
            </a:r>
            <a:r>
              <a:rPr lang="en-US" sz="1800" b="1" dirty="0"/>
              <a:t>	</a:t>
            </a:r>
            <a:r>
              <a:rPr lang="en-US" sz="1800" b="1" dirty="0" err="1"/>
              <a:t>Spontaneous</a:t>
            </a: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sow, mare	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rats, mice, 	  Short	Spontaneous	</a:t>
            </a:r>
            <a:r>
              <a:rPr lang="en-US" sz="1800" b="1" dirty="0" err="1"/>
              <a:t>Spontaneous</a:t>
            </a:r>
            <a:r>
              <a:rPr lang="en-US" sz="1800" b="1" dirty="0"/>
              <a:t>	    Induced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hamsters 	(4 days)			  (</a:t>
            </a:r>
            <a:r>
              <a:rPr lang="en-US" sz="1800" b="1" dirty="0" err="1"/>
              <a:t>prolactin</a:t>
            </a:r>
            <a:r>
              <a:rPr lang="en-US" sz="1800" b="1" dirty="0"/>
              <a:t>)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rabbit, cat,	Induced	Spontaneous	    Induced	    </a:t>
            </a:r>
            <a:r>
              <a:rPr lang="en-US" sz="1800" b="1" dirty="0" err="1"/>
              <a:t>Induced</a:t>
            </a:r>
            <a:endParaRPr lang="en-US" sz="1800" b="1" dirty="0"/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mink, ferret,			  (LH surge)</a:t>
            </a:r>
          </a:p>
          <a:p>
            <a:pPr marL="342900" indent="-342900">
              <a:lnSpc>
                <a:spcPct val="85000"/>
              </a:lnSpc>
              <a:tabLst>
                <a:tab pos="1701800" algn="l"/>
                <a:tab pos="3111500" algn="l"/>
                <a:tab pos="4914900" algn="l"/>
                <a:tab pos="6743700" algn="l"/>
              </a:tabLst>
            </a:pPr>
            <a:r>
              <a:rPr lang="en-US" sz="1800" b="1" dirty="0"/>
              <a:t>otter, alpaca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06400" y="11430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06400" y="20574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06400" y="4724400"/>
            <a:ext cx="825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28"/>
          <p:cNvSpPr>
            <a:spLocks noChangeShapeType="1"/>
          </p:cNvSpPr>
          <p:nvPr/>
        </p:nvSpPr>
        <p:spPr bwMode="auto">
          <a:xfrm>
            <a:off x="6246813" y="6413500"/>
            <a:ext cx="6715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1353" name="Freeform 30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31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1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1351" name="Freeform 35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36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Freeform 4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4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131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1273" name="Freeform 135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36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37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38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1277" name="Line 139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0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41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42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43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44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45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46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147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148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149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150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151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152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153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154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155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1335" name="Rectangle 156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1336" name="Rectangle 157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1337" name="Rectangle 158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1338" name="Rectangle 159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1339" name="Rectangle 160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1340" name="Rectangle 161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1341" name="Rectangle 162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1342" name="Rectangle 163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1343" name="Rectangle 164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1344" name="Rectangle 165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1345" name="Rectangle 166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1346" name="Rectangle 167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1347" name="Rectangle 168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1348" name="Rectangle 169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1349" name="Rectangle 170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1350" name="Rectangle 171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1295" name="Rectangle 173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1296" name="Rectangle 174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1332" name="Rectangle 175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1333" name="Rectangle 176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1334" name="Rectangle 177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1298" name="Rectangle 179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1299" name="Rectangle 180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1300" name="Rectangle 181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Rectangle 182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1302" name="Rectangle 183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1303" name="Rectangle 184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1304" name="Rectangle 185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1305" name="Line 186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Rectangle 187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1307" name="Line 188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189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190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310" name="Picture 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1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5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1328" name="Picture 22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29" name="Oval 23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24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331" name="Picture 20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14" name="Picture 2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19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19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20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8" name="Line 201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202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Line 206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Line 207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Line 208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Line 209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Line 210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Line 211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Text Box 213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1327" name="Text Box 214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1" descr="20%"/>
          <p:cNvSpPr>
            <a:spLocks noChangeArrowheads="1"/>
          </p:cNvSpPr>
          <p:nvPr/>
        </p:nvSpPr>
        <p:spPr bwMode="auto">
          <a:xfrm>
            <a:off x="3119438" y="128588"/>
            <a:ext cx="1190625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59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2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2377" name="Freeform 5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6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2375" name="Freeform 8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9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Freeform 10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11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2298" name="Freeform 13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32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3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2359" name="Rectangle 35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360" name="Rectangle 36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2361" name="Rectangle 37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2362" name="Rectangle 38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2363" name="Rectangle 39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2364" name="Rectangle 40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2365" name="Rectangle 41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2366" name="Rectangle 42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2367" name="Rectangle 43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2368" name="Rectangle 44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2369" name="Rectangle 45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2370" name="Rectangle 46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2371" name="Rectangle 47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2372" name="Rectangle 48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2373" name="Rectangle 49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2374" name="Rectangle 50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2320" name="Rectangle 51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2321" name="Rectangle 52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2356" name="Rectangle 54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2357" name="Rectangle 55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2358" name="Rectangle 56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2323" name="Rectangle 57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2324" name="Rectangle 58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2325" name="Rectangle 60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2326" name="Rectangle 61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2327" name="Rectangle 62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2328" name="Rectangle 63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2329" name="Line 64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Rectangle 65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2331" name="Line 66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67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68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34" name="Picture 6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7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7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2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2352" name="Picture 73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74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Oval 75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55" name="Picture 76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38" name="Picture 7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" name="Picture 7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79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8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2" name="Line 81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Line 82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Line 83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Line 85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Line 86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Line 87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Line 88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Text Box 89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2351" name="Text Box 90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 descr="20%"/>
          <p:cNvSpPr>
            <a:spLocks noChangeArrowheads="1"/>
          </p:cNvSpPr>
          <p:nvPr/>
        </p:nvSpPr>
        <p:spPr bwMode="auto">
          <a:xfrm>
            <a:off x="4295775" y="128588"/>
            <a:ext cx="623888" cy="6596062"/>
          </a:xfrm>
          <a:prstGeom prst="rect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973138" y="6375400"/>
            <a:ext cx="7175500" cy="254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7207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85938" y="3509963"/>
            <a:ext cx="6097587" cy="2052637"/>
            <a:chOff x="1200" y="2640"/>
            <a:chExt cx="3841" cy="1293"/>
          </a:xfrm>
        </p:grpSpPr>
        <p:sp>
          <p:nvSpPr>
            <p:cNvPr id="13401" name="Freeform 11"/>
            <p:cNvSpPr>
              <a:spLocks/>
            </p:cNvSpPr>
            <p:nvPr/>
          </p:nvSpPr>
          <p:spPr bwMode="auto">
            <a:xfrm>
              <a:off x="1200" y="2640"/>
              <a:ext cx="2707" cy="1293"/>
            </a:xfrm>
            <a:custGeom>
              <a:avLst/>
              <a:gdLst>
                <a:gd name="T0" fmla="*/ 0 w 2707"/>
                <a:gd name="T1" fmla="*/ 1293 h 1293"/>
                <a:gd name="T2" fmla="*/ 16 w 2707"/>
                <a:gd name="T3" fmla="*/ 1293 h 1293"/>
                <a:gd name="T4" fmla="*/ 56 w 2707"/>
                <a:gd name="T5" fmla="*/ 1293 h 1293"/>
                <a:gd name="T6" fmla="*/ 200 w 2707"/>
                <a:gd name="T7" fmla="*/ 1293 h 1293"/>
                <a:gd name="T8" fmla="*/ 351 w 2707"/>
                <a:gd name="T9" fmla="*/ 1293 h 1293"/>
                <a:gd name="T10" fmla="*/ 455 w 2707"/>
                <a:gd name="T11" fmla="*/ 1293 h 1293"/>
                <a:gd name="T12" fmla="*/ 567 w 2707"/>
                <a:gd name="T13" fmla="*/ 1293 h 1293"/>
                <a:gd name="T14" fmla="*/ 671 w 2707"/>
                <a:gd name="T15" fmla="*/ 1285 h 1293"/>
                <a:gd name="T16" fmla="*/ 783 w 2707"/>
                <a:gd name="T17" fmla="*/ 1269 h 1293"/>
                <a:gd name="T18" fmla="*/ 918 w 2707"/>
                <a:gd name="T19" fmla="*/ 1230 h 1293"/>
                <a:gd name="T20" fmla="*/ 1054 w 2707"/>
                <a:gd name="T21" fmla="*/ 1182 h 1293"/>
                <a:gd name="T22" fmla="*/ 1174 w 2707"/>
                <a:gd name="T23" fmla="*/ 1126 h 1293"/>
                <a:gd name="T24" fmla="*/ 1270 w 2707"/>
                <a:gd name="T25" fmla="*/ 1070 h 1293"/>
                <a:gd name="T26" fmla="*/ 1358 w 2707"/>
                <a:gd name="T27" fmla="*/ 1038 h 1293"/>
                <a:gd name="T28" fmla="*/ 1421 w 2707"/>
                <a:gd name="T29" fmla="*/ 1006 h 1293"/>
                <a:gd name="T30" fmla="*/ 1469 w 2707"/>
                <a:gd name="T31" fmla="*/ 974 h 1293"/>
                <a:gd name="T32" fmla="*/ 1501 w 2707"/>
                <a:gd name="T33" fmla="*/ 934 h 1293"/>
                <a:gd name="T34" fmla="*/ 1525 w 2707"/>
                <a:gd name="T35" fmla="*/ 886 h 1293"/>
                <a:gd name="T36" fmla="*/ 1549 w 2707"/>
                <a:gd name="T37" fmla="*/ 734 h 1293"/>
                <a:gd name="T38" fmla="*/ 1549 w 2707"/>
                <a:gd name="T39" fmla="*/ 631 h 1293"/>
                <a:gd name="T40" fmla="*/ 1557 w 2707"/>
                <a:gd name="T41" fmla="*/ 503 h 1293"/>
                <a:gd name="T42" fmla="*/ 1589 w 2707"/>
                <a:gd name="T43" fmla="*/ 192 h 1293"/>
                <a:gd name="T44" fmla="*/ 1605 w 2707"/>
                <a:gd name="T45" fmla="*/ 64 h 1293"/>
                <a:gd name="T46" fmla="*/ 1637 w 2707"/>
                <a:gd name="T47" fmla="*/ 0 h 1293"/>
                <a:gd name="T48" fmla="*/ 1669 w 2707"/>
                <a:gd name="T49" fmla="*/ 8 h 1293"/>
                <a:gd name="T50" fmla="*/ 1685 w 2707"/>
                <a:gd name="T51" fmla="*/ 32 h 1293"/>
                <a:gd name="T52" fmla="*/ 1709 w 2707"/>
                <a:gd name="T53" fmla="*/ 72 h 1293"/>
                <a:gd name="T54" fmla="*/ 1757 w 2707"/>
                <a:gd name="T55" fmla="*/ 263 h 1293"/>
                <a:gd name="T56" fmla="*/ 1757 w 2707"/>
                <a:gd name="T57" fmla="*/ 319 h 1293"/>
                <a:gd name="T58" fmla="*/ 1765 w 2707"/>
                <a:gd name="T59" fmla="*/ 391 h 1293"/>
                <a:gd name="T60" fmla="*/ 1789 w 2707"/>
                <a:gd name="T61" fmla="*/ 567 h 1293"/>
                <a:gd name="T62" fmla="*/ 1805 w 2707"/>
                <a:gd name="T63" fmla="*/ 734 h 1293"/>
                <a:gd name="T64" fmla="*/ 1837 w 2707"/>
                <a:gd name="T65" fmla="*/ 846 h 1293"/>
                <a:gd name="T66" fmla="*/ 1917 w 2707"/>
                <a:gd name="T67" fmla="*/ 998 h 1293"/>
                <a:gd name="T68" fmla="*/ 2044 w 2707"/>
                <a:gd name="T69" fmla="*/ 1142 h 1293"/>
                <a:gd name="T70" fmla="*/ 2116 w 2707"/>
                <a:gd name="T71" fmla="*/ 1182 h 1293"/>
                <a:gd name="T72" fmla="*/ 2204 w 2707"/>
                <a:gd name="T73" fmla="*/ 1214 h 1293"/>
                <a:gd name="T74" fmla="*/ 2372 w 2707"/>
                <a:gd name="T75" fmla="*/ 1230 h 1293"/>
                <a:gd name="T76" fmla="*/ 2460 w 2707"/>
                <a:gd name="T77" fmla="*/ 1230 h 1293"/>
                <a:gd name="T78" fmla="*/ 2508 w 2707"/>
                <a:gd name="T79" fmla="*/ 1222 h 1293"/>
                <a:gd name="T80" fmla="*/ 2571 w 2707"/>
                <a:gd name="T81" fmla="*/ 1222 h 1293"/>
                <a:gd name="T82" fmla="*/ 2659 w 2707"/>
                <a:gd name="T83" fmla="*/ 1206 h 1293"/>
                <a:gd name="T84" fmla="*/ 2683 w 2707"/>
                <a:gd name="T85" fmla="*/ 1206 h 1293"/>
                <a:gd name="T86" fmla="*/ 2691 w 2707"/>
                <a:gd name="T87" fmla="*/ 1206 h 1293"/>
                <a:gd name="T88" fmla="*/ 2691 w 2707"/>
                <a:gd name="T89" fmla="*/ 1206 h 1293"/>
                <a:gd name="T90" fmla="*/ 2707 w 2707"/>
                <a:gd name="T91" fmla="*/ 1206 h 1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7"/>
                <a:gd name="T139" fmla="*/ 0 h 1293"/>
                <a:gd name="T140" fmla="*/ 2707 w 2707"/>
                <a:gd name="T141" fmla="*/ 1293 h 1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7" h="1293">
                  <a:moveTo>
                    <a:pt x="0" y="1293"/>
                  </a:moveTo>
                  <a:lnTo>
                    <a:pt x="16" y="1293"/>
                  </a:lnTo>
                  <a:lnTo>
                    <a:pt x="56" y="1293"/>
                  </a:lnTo>
                  <a:lnTo>
                    <a:pt x="200" y="1293"/>
                  </a:lnTo>
                  <a:lnTo>
                    <a:pt x="351" y="1293"/>
                  </a:lnTo>
                  <a:lnTo>
                    <a:pt x="455" y="1293"/>
                  </a:lnTo>
                  <a:lnTo>
                    <a:pt x="567" y="1293"/>
                  </a:lnTo>
                  <a:lnTo>
                    <a:pt x="671" y="1285"/>
                  </a:lnTo>
                  <a:lnTo>
                    <a:pt x="783" y="1269"/>
                  </a:lnTo>
                  <a:lnTo>
                    <a:pt x="918" y="1230"/>
                  </a:lnTo>
                  <a:lnTo>
                    <a:pt x="1054" y="1182"/>
                  </a:lnTo>
                  <a:lnTo>
                    <a:pt x="1174" y="1126"/>
                  </a:lnTo>
                  <a:lnTo>
                    <a:pt x="1270" y="1070"/>
                  </a:lnTo>
                  <a:lnTo>
                    <a:pt x="1358" y="1038"/>
                  </a:lnTo>
                  <a:lnTo>
                    <a:pt x="1421" y="1006"/>
                  </a:lnTo>
                  <a:lnTo>
                    <a:pt x="1469" y="974"/>
                  </a:lnTo>
                  <a:lnTo>
                    <a:pt x="1501" y="934"/>
                  </a:lnTo>
                  <a:lnTo>
                    <a:pt x="1525" y="886"/>
                  </a:lnTo>
                  <a:lnTo>
                    <a:pt x="1549" y="734"/>
                  </a:lnTo>
                  <a:lnTo>
                    <a:pt x="1549" y="631"/>
                  </a:lnTo>
                  <a:lnTo>
                    <a:pt x="1557" y="503"/>
                  </a:lnTo>
                  <a:lnTo>
                    <a:pt x="1589" y="192"/>
                  </a:lnTo>
                  <a:lnTo>
                    <a:pt x="1605" y="64"/>
                  </a:lnTo>
                  <a:lnTo>
                    <a:pt x="1637" y="0"/>
                  </a:lnTo>
                  <a:lnTo>
                    <a:pt x="1669" y="8"/>
                  </a:lnTo>
                  <a:lnTo>
                    <a:pt x="1685" y="32"/>
                  </a:lnTo>
                  <a:lnTo>
                    <a:pt x="1709" y="72"/>
                  </a:lnTo>
                  <a:lnTo>
                    <a:pt x="1757" y="263"/>
                  </a:lnTo>
                  <a:lnTo>
                    <a:pt x="1757" y="319"/>
                  </a:lnTo>
                  <a:lnTo>
                    <a:pt x="1765" y="391"/>
                  </a:lnTo>
                  <a:lnTo>
                    <a:pt x="1789" y="567"/>
                  </a:lnTo>
                  <a:lnTo>
                    <a:pt x="1805" y="734"/>
                  </a:lnTo>
                  <a:lnTo>
                    <a:pt x="1837" y="846"/>
                  </a:lnTo>
                  <a:lnTo>
                    <a:pt x="1917" y="998"/>
                  </a:lnTo>
                  <a:lnTo>
                    <a:pt x="2044" y="1142"/>
                  </a:lnTo>
                  <a:lnTo>
                    <a:pt x="2116" y="1182"/>
                  </a:lnTo>
                  <a:lnTo>
                    <a:pt x="2204" y="1214"/>
                  </a:lnTo>
                  <a:lnTo>
                    <a:pt x="2372" y="1230"/>
                  </a:lnTo>
                  <a:lnTo>
                    <a:pt x="2460" y="1230"/>
                  </a:lnTo>
                  <a:lnTo>
                    <a:pt x="2508" y="1222"/>
                  </a:lnTo>
                  <a:lnTo>
                    <a:pt x="2571" y="1222"/>
                  </a:lnTo>
                  <a:lnTo>
                    <a:pt x="2659" y="1206"/>
                  </a:lnTo>
                  <a:lnTo>
                    <a:pt x="2683" y="1206"/>
                  </a:lnTo>
                  <a:lnTo>
                    <a:pt x="2691" y="1206"/>
                  </a:lnTo>
                  <a:lnTo>
                    <a:pt x="2707" y="120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12"/>
            <p:cNvSpPr>
              <a:spLocks/>
            </p:cNvSpPr>
            <p:nvPr/>
          </p:nvSpPr>
          <p:spPr bwMode="auto">
            <a:xfrm>
              <a:off x="3891" y="3768"/>
              <a:ext cx="1150" cy="127"/>
            </a:xfrm>
            <a:custGeom>
              <a:avLst/>
              <a:gdLst>
                <a:gd name="T0" fmla="*/ 0 w 1150"/>
                <a:gd name="T1" fmla="*/ 72 h 127"/>
                <a:gd name="T2" fmla="*/ 16 w 1150"/>
                <a:gd name="T3" fmla="*/ 72 h 127"/>
                <a:gd name="T4" fmla="*/ 48 w 1150"/>
                <a:gd name="T5" fmla="*/ 64 h 127"/>
                <a:gd name="T6" fmla="*/ 168 w 1150"/>
                <a:gd name="T7" fmla="*/ 32 h 127"/>
                <a:gd name="T8" fmla="*/ 296 w 1150"/>
                <a:gd name="T9" fmla="*/ 8 h 127"/>
                <a:gd name="T10" fmla="*/ 400 w 1150"/>
                <a:gd name="T11" fmla="*/ 0 h 127"/>
                <a:gd name="T12" fmla="*/ 519 w 1150"/>
                <a:gd name="T13" fmla="*/ 8 h 127"/>
                <a:gd name="T14" fmla="*/ 647 w 1150"/>
                <a:gd name="T15" fmla="*/ 32 h 127"/>
                <a:gd name="T16" fmla="*/ 767 w 1150"/>
                <a:gd name="T17" fmla="*/ 48 h 127"/>
                <a:gd name="T18" fmla="*/ 871 w 1150"/>
                <a:gd name="T19" fmla="*/ 64 h 127"/>
                <a:gd name="T20" fmla="*/ 959 w 1150"/>
                <a:gd name="T21" fmla="*/ 72 h 127"/>
                <a:gd name="T22" fmla="*/ 1015 w 1150"/>
                <a:gd name="T23" fmla="*/ 95 h 127"/>
                <a:gd name="T24" fmla="*/ 1046 w 1150"/>
                <a:gd name="T25" fmla="*/ 103 h 127"/>
                <a:gd name="T26" fmla="*/ 1094 w 1150"/>
                <a:gd name="T27" fmla="*/ 119 h 127"/>
                <a:gd name="T28" fmla="*/ 1134 w 1150"/>
                <a:gd name="T29" fmla="*/ 127 h 127"/>
                <a:gd name="T30" fmla="*/ 1150 w 1150"/>
                <a:gd name="T31" fmla="*/ 127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0"/>
                <a:gd name="T49" fmla="*/ 0 h 127"/>
                <a:gd name="T50" fmla="*/ 1150 w 1150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0" h="127">
                  <a:moveTo>
                    <a:pt x="0" y="72"/>
                  </a:moveTo>
                  <a:lnTo>
                    <a:pt x="16" y="72"/>
                  </a:lnTo>
                  <a:lnTo>
                    <a:pt x="48" y="64"/>
                  </a:lnTo>
                  <a:lnTo>
                    <a:pt x="168" y="32"/>
                  </a:lnTo>
                  <a:lnTo>
                    <a:pt x="296" y="8"/>
                  </a:lnTo>
                  <a:lnTo>
                    <a:pt x="400" y="0"/>
                  </a:lnTo>
                  <a:lnTo>
                    <a:pt x="519" y="8"/>
                  </a:lnTo>
                  <a:lnTo>
                    <a:pt x="647" y="32"/>
                  </a:lnTo>
                  <a:lnTo>
                    <a:pt x="767" y="48"/>
                  </a:lnTo>
                  <a:lnTo>
                    <a:pt x="871" y="64"/>
                  </a:lnTo>
                  <a:lnTo>
                    <a:pt x="959" y="72"/>
                  </a:lnTo>
                  <a:lnTo>
                    <a:pt x="1015" y="95"/>
                  </a:lnTo>
                  <a:lnTo>
                    <a:pt x="1046" y="103"/>
                  </a:lnTo>
                  <a:lnTo>
                    <a:pt x="1094" y="119"/>
                  </a:lnTo>
                  <a:lnTo>
                    <a:pt x="1134" y="127"/>
                  </a:lnTo>
                  <a:lnTo>
                    <a:pt x="1150" y="12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85938" y="4573588"/>
            <a:ext cx="6054725" cy="900112"/>
            <a:chOff x="1200" y="3520"/>
            <a:chExt cx="3814" cy="567"/>
          </a:xfrm>
        </p:grpSpPr>
        <p:sp>
          <p:nvSpPr>
            <p:cNvPr id="13399" name="Freeform 14"/>
            <p:cNvSpPr>
              <a:spLocks/>
            </p:cNvSpPr>
            <p:nvPr/>
          </p:nvSpPr>
          <p:spPr bwMode="auto">
            <a:xfrm>
              <a:off x="3880" y="3633"/>
              <a:ext cx="1134" cy="431"/>
            </a:xfrm>
            <a:custGeom>
              <a:avLst/>
              <a:gdLst>
                <a:gd name="T0" fmla="*/ 0 w 1134"/>
                <a:gd name="T1" fmla="*/ 383 h 431"/>
                <a:gd name="T2" fmla="*/ 16 w 1134"/>
                <a:gd name="T3" fmla="*/ 383 h 431"/>
                <a:gd name="T4" fmla="*/ 64 w 1134"/>
                <a:gd name="T5" fmla="*/ 391 h 431"/>
                <a:gd name="T6" fmla="*/ 208 w 1134"/>
                <a:gd name="T7" fmla="*/ 407 h 431"/>
                <a:gd name="T8" fmla="*/ 368 w 1134"/>
                <a:gd name="T9" fmla="*/ 423 h 431"/>
                <a:gd name="T10" fmla="*/ 503 w 1134"/>
                <a:gd name="T11" fmla="*/ 431 h 431"/>
                <a:gd name="T12" fmla="*/ 639 w 1134"/>
                <a:gd name="T13" fmla="*/ 423 h 431"/>
                <a:gd name="T14" fmla="*/ 687 w 1134"/>
                <a:gd name="T15" fmla="*/ 415 h 431"/>
                <a:gd name="T16" fmla="*/ 727 w 1134"/>
                <a:gd name="T17" fmla="*/ 399 h 431"/>
                <a:gd name="T18" fmla="*/ 823 w 1134"/>
                <a:gd name="T19" fmla="*/ 287 h 431"/>
                <a:gd name="T20" fmla="*/ 903 w 1134"/>
                <a:gd name="T21" fmla="*/ 128 h 431"/>
                <a:gd name="T22" fmla="*/ 1007 w 1134"/>
                <a:gd name="T23" fmla="*/ 8 h 431"/>
                <a:gd name="T24" fmla="*/ 1039 w 1134"/>
                <a:gd name="T25" fmla="*/ 0 h 431"/>
                <a:gd name="T26" fmla="*/ 1078 w 1134"/>
                <a:gd name="T27" fmla="*/ 16 h 431"/>
                <a:gd name="T28" fmla="*/ 1118 w 1134"/>
                <a:gd name="T29" fmla="*/ 24 h 431"/>
                <a:gd name="T30" fmla="*/ 1134 w 1134"/>
                <a:gd name="T31" fmla="*/ 32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4"/>
                <a:gd name="T49" fmla="*/ 0 h 431"/>
                <a:gd name="T50" fmla="*/ 1134 w 1134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4" h="431">
                  <a:moveTo>
                    <a:pt x="0" y="383"/>
                  </a:moveTo>
                  <a:lnTo>
                    <a:pt x="16" y="383"/>
                  </a:lnTo>
                  <a:lnTo>
                    <a:pt x="64" y="391"/>
                  </a:lnTo>
                  <a:lnTo>
                    <a:pt x="208" y="407"/>
                  </a:lnTo>
                  <a:lnTo>
                    <a:pt x="368" y="423"/>
                  </a:lnTo>
                  <a:lnTo>
                    <a:pt x="503" y="431"/>
                  </a:lnTo>
                  <a:lnTo>
                    <a:pt x="639" y="423"/>
                  </a:lnTo>
                  <a:lnTo>
                    <a:pt x="687" y="415"/>
                  </a:lnTo>
                  <a:lnTo>
                    <a:pt x="727" y="399"/>
                  </a:lnTo>
                  <a:lnTo>
                    <a:pt x="823" y="287"/>
                  </a:lnTo>
                  <a:lnTo>
                    <a:pt x="903" y="128"/>
                  </a:lnTo>
                  <a:lnTo>
                    <a:pt x="1007" y="8"/>
                  </a:lnTo>
                  <a:lnTo>
                    <a:pt x="1039" y="0"/>
                  </a:lnTo>
                  <a:lnTo>
                    <a:pt x="1078" y="16"/>
                  </a:lnTo>
                  <a:lnTo>
                    <a:pt x="1118" y="24"/>
                  </a:lnTo>
                  <a:lnTo>
                    <a:pt x="1134" y="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15"/>
            <p:cNvSpPr>
              <a:spLocks/>
            </p:cNvSpPr>
            <p:nvPr/>
          </p:nvSpPr>
          <p:spPr bwMode="auto">
            <a:xfrm>
              <a:off x="1200" y="3520"/>
              <a:ext cx="2683" cy="567"/>
            </a:xfrm>
            <a:custGeom>
              <a:avLst/>
              <a:gdLst>
                <a:gd name="T0" fmla="*/ 0 w 2683"/>
                <a:gd name="T1" fmla="*/ 391 h 567"/>
                <a:gd name="T2" fmla="*/ 16 w 2683"/>
                <a:gd name="T3" fmla="*/ 383 h 567"/>
                <a:gd name="T4" fmla="*/ 64 w 2683"/>
                <a:gd name="T5" fmla="*/ 351 h 567"/>
                <a:gd name="T6" fmla="*/ 120 w 2683"/>
                <a:gd name="T7" fmla="*/ 319 h 567"/>
                <a:gd name="T8" fmla="*/ 168 w 2683"/>
                <a:gd name="T9" fmla="*/ 279 h 567"/>
                <a:gd name="T10" fmla="*/ 224 w 2683"/>
                <a:gd name="T11" fmla="*/ 200 h 567"/>
                <a:gd name="T12" fmla="*/ 279 w 2683"/>
                <a:gd name="T13" fmla="*/ 136 h 567"/>
                <a:gd name="T14" fmla="*/ 327 w 2683"/>
                <a:gd name="T15" fmla="*/ 96 h 567"/>
                <a:gd name="T16" fmla="*/ 383 w 2683"/>
                <a:gd name="T17" fmla="*/ 88 h 567"/>
                <a:gd name="T18" fmla="*/ 407 w 2683"/>
                <a:gd name="T19" fmla="*/ 96 h 567"/>
                <a:gd name="T20" fmla="*/ 431 w 2683"/>
                <a:gd name="T21" fmla="*/ 120 h 567"/>
                <a:gd name="T22" fmla="*/ 495 w 2683"/>
                <a:gd name="T23" fmla="*/ 176 h 567"/>
                <a:gd name="T24" fmla="*/ 599 w 2683"/>
                <a:gd name="T25" fmla="*/ 303 h 567"/>
                <a:gd name="T26" fmla="*/ 655 w 2683"/>
                <a:gd name="T27" fmla="*/ 343 h 567"/>
                <a:gd name="T28" fmla="*/ 735 w 2683"/>
                <a:gd name="T29" fmla="*/ 359 h 567"/>
                <a:gd name="T30" fmla="*/ 815 w 2683"/>
                <a:gd name="T31" fmla="*/ 367 h 567"/>
                <a:gd name="T32" fmla="*/ 886 w 2683"/>
                <a:gd name="T33" fmla="*/ 399 h 567"/>
                <a:gd name="T34" fmla="*/ 1022 w 2683"/>
                <a:gd name="T35" fmla="*/ 447 h 567"/>
                <a:gd name="T36" fmla="*/ 1150 w 2683"/>
                <a:gd name="T37" fmla="*/ 495 h 567"/>
                <a:gd name="T38" fmla="*/ 1214 w 2683"/>
                <a:gd name="T39" fmla="*/ 519 h 567"/>
                <a:gd name="T40" fmla="*/ 1302 w 2683"/>
                <a:gd name="T41" fmla="*/ 551 h 567"/>
                <a:gd name="T42" fmla="*/ 1390 w 2683"/>
                <a:gd name="T43" fmla="*/ 567 h 567"/>
                <a:gd name="T44" fmla="*/ 1453 w 2683"/>
                <a:gd name="T45" fmla="*/ 551 h 567"/>
                <a:gd name="T46" fmla="*/ 1501 w 2683"/>
                <a:gd name="T47" fmla="*/ 487 h 567"/>
                <a:gd name="T48" fmla="*/ 1557 w 2683"/>
                <a:gd name="T49" fmla="*/ 359 h 567"/>
                <a:gd name="T50" fmla="*/ 1597 w 2683"/>
                <a:gd name="T51" fmla="*/ 216 h 567"/>
                <a:gd name="T52" fmla="*/ 1605 w 2683"/>
                <a:gd name="T53" fmla="*/ 112 h 567"/>
                <a:gd name="T54" fmla="*/ 1621 w 2683"/>
                <a:gd name="T55" fmla="*/ 40 h 567"/>
                <a:gd name="T56" fmla="*/ 1653 w 2683"/>
                <a:gd name="T57" fmla="*/ 0 h 567"/>
                <a:gd name="T58" fmla="*/ 1693 w 2683"/>
                <a:gd name="T59" fmla="*/ 16 h 567"/>
                <a:gd name="T60" fmla="*/ 1733 w 2683"/>
                <a:gd name="T61" fmla="*/ 96 h 567"/>
                <a:gd name="T62" fmla="*/ 1757 w 2683"/>
                <a:gd name="T63" fmla="*/ 208 h 567"/>
                <a:gd name="T64" fmla="*/ 1773 w 2683"/>
                <a:gd name="T65" fmla="*/ 303 h 567"/>
                <a:gd name="T66" fmla="*/ 1829 w 2683"/>
                <a:gd name="T67" fmla="*/ 423 h 567"/>
                <a:gd name="T68" fmla="*/ 1909 w 2683"/>
                <a:gd name="T69" fmla="*/ 471 h 567"/>
                <a:gd name="T70" fmla="*/ 1957 w 2683"/>
                <a:gd name="T71" fmla="*/ 463 h 567"/>
                <a:gd name="T72" fmla="*/ 1996 w 2683"/>
                <a:gd name="T73" fmla="*/ 431 h 567"/>
                <a:gd name="T74" fmla="*/ 2044 w 2683"/>
                <a:gd name="T75" fmla="*/ 319 h 567"/>
                <a:gd name="T76" fmla="*/ 2116 w 2683"/>
                <a:gd name="T77" fmla="*/ 184 h 567"/>
                <a:gd name="T78" fmla="*/ 2164 w 2683"/>
                <a:gd name="T79" fmla="*/ 136 h 567"/>
                <a:gd name="T80" fmla="*/ 2220 w 2683"/>
                <a:gd name="T81" fmla="*/ 120 h 567"/>
                <a:gd name="T82" fmla="*/ 2268 w 2683"/>
                <a:gd name="T83" fmla="*/ 136 h 567"/>
                <a:gd name="T84" fmla="*/ 2292 w 2683"/>
                <a:gd name="T85" fmla="*/ 160 h 567"/>
                <a:gd name="T86" fmla="*/ 2316 w 2683"/>
                <a:gd name="T87" fmla="*/ 200 h 567"/>
                <a:gd name="T88" fmla="*/ 2396 w 2683"/>
                <a:gd name="T89" fmla="*/ 343 h 567"/>
                <a:gd name="T90" fmla="*/ 2452 w 2683"/>
                <a:gd name="T91" fmla="*/ 399 h 567"/>
                <a:gd name="T92" fmla="*/ 2540 w 2683"/>
                <a:gd name="T93" fmla="*/ 447 h 567"/>
                <a:gd name="T94" fmla="*/ 2587 w 2683"/>
                <a:gd name="T95" fmla="*/ 471 h 567"/>
                <a:gd name="T96" fmla="*/ 2635 w 2683"/>
                <a:gd name="T97" fmla="*/ 487 h 567"/>
                <a:gd name="T98" fmla="*/ 2683 w 2683"/>
                <a:gd name="T99" fmla="*/ 495 h 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567"/>
                <a:gd name="T152" fmla="*/ 2683 w 2683"/>
                <a:gd name="T153" fmla="*/ 567 h 5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567">
                  <a:moveTo>
                    <a:pt x="0" y="391"/>
                  </a:moveTo>
                  <a:lnTo>
                    <a:pt x="16" y="383"/>
                  </a:lnTo>
                  <a:lnTo>
                    <a:pt x="64" y="351"/>
                  </a:lnTo>
                  <a:lnTo>
                    <a:pt x="120" y="319"/>
                  </a:lnTo>
                  <a:lnTo>
                    <a:pt x="168" y="279"/>
                  </a:lnTo>
                  <a:lnTo>
                    <a:pt x="224" y="200"/>
                  </a:lnTo>
                  <a:lnTo>
                    <a:pt x="279" y="136"/>
                  </a:lnTo>
                  <a:lnTo>
                    <a:pt x="327" y="96"/>
                  </a:lnTo>
                  <a:lnTo>
                    <a:pt x="383" y="88"/>
                  </a:lnTo>
                  <a:lnTo>
                    <a:pt x="407" y="96"/>
                  </a:lnTo>
                  <a:lnTo>
                    <a:pt x="431" y="120"/>
                  </a:lnTo>
                  <a:lnTo>
                    <a:pt x="495" y="176"/>
                  </a:lnTo>
                  <a:lnTo>
                    <a:pt x="599" y="303"/>
                  </a:lnTo>
                  <a:lnTo>
                    <a:pt x="655" y="343"/>
                  </a:lnTo>
                  <a:lnTo>
                    <a:pt x="735" y="359"/>
                  </a:lnTo>
                  <a:lnTo>
                    <a:pt x="815" y="367"/>
                  </a:lnTo>
                  <a:lnTo>
                    <a:pt x="886" y="399"/>
                  </a:lnTo>
                  <a:lnTo>
                    <a:pt x="1022" y="447"/>
                  </a:lnTo>
                  <a:lnTo>
                    <a:pt x="1150" y="495"/>
                  </a:lnTo>
                  <a:lnTo>
                    <a:pt x="1214" y="519"/>
                  </a:lnTo>
                  <a:lnTo>
                    <a:pt x="1302" y="551"/>
                  </a:lnTo>
                  <a:lnTo>
                    <a:pt x="1390" y="567"/>
                  </a:lnTo>
                  <a:lnTo>
                    <a:pt x="1453" y="551"/>
                  </a:lnTo>
                  <a:lnTo>
                    <a:pt x="1501" y="487"/>
                  </a:lnTo>
                  <a:lnTo>
                    <a:pt x="1557" y="359"/>
                  </a:lnTo>
                  <a:lnTo>
                    <a:pt x="1597" y="216"/>
                  </a:lnTo>
                  <a:lnTo>
                    <a:pt x="1605" y="112"/>
                  </a:lnTo>
                  <a:lnTo>
                    <a:pt x="1621" y="40"/>
                  </a:lnTo>
                  <a:lnTo>
                    <a:pt x="1653" y="0"/>
                  </a:lnTo>
                  <a:lnTo>
                    <a:pt x="1693" y="16"/>
                  </a:lnTo>
                  <a:lnTo>
                    <a:pt x="1733" y="96"/>
                  </a:lnTo>
                  <a:lnTo>
                    <a:pt x="1757" y="208"/>
                  </a:lnTo>
                  <a:lnTo>
                    <a:pt x="1773" y="303"/>
                  </a:lnTo>
                  <a:lnTo>
                    <a:pt x="1829" y="423"/>
                  </a:lnTo>
                  <a:lnTo>
                    <a:pt x="1909" y="471"/>
                  </a:lnTo>
                  <a:lnTo>
                    <a:pt x="1957" y="463"/>
                  </a:lnTo>
                  <a:lnTo>
                    <a:pt x="1996" y="431"/>
                  </a:lnTo>
                  <a:lnTo>
                    <a:pt x="2044" y="319"/>
                  </a:lnTo>
                  <a:lnTo>
                    <a:pt x="2116" y="184"/>
                  </a:lnTo>
                  <a:lnTo>
                    <a:pt x="2164" y="136"/>
                  </a:lnTo>
                  <a:lnTo>
                    <a:pt x="2220" y="120"/>
                  </a:lnTo>
                  <a:lnTo>
                    <a:pt x="2268" y="136"/>
                  </a:lnTo>
                  <a:lnTo>
                    <a:pt x="2292" y="160"/>
                  </a:lnTo>
                  <a:lnTo>
                    <a:pt x="2316" y="200"/>
                  </a:lnTo>
                  <a:lnTo>
                    <a:pt x="2396" y="343"/>
                  </a:lnTo>
                  <a:lnTo>
                    <a:pt x="2452" y="399"/>
                  </a:lnTo>
                  <a:lnTo>
                    <a:pt x="2540" y="447"/>
                  </a:lnTo>
                  <a:lnTo>
                    <a:pt x="2587" y="471"/>
                  </a:lnTo>
                  <a:lnTo>
                    <a:pt x="2635" y="487"/>
                  </a:lnTo>
                  <a:lnTo>
                    <a:pt x="2683" y="4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9" name="Freeform 16"/>
          <p:cNvSpPr>
            <a:spLocks/>
          </p:cNvSpPr>
          <p:nvPr/>
        </p:nvSpPr>
        <p:spPr bwMode="auto">
          <a:xfrm>
            <a:off x="1458913" y="1908175"/>
            <a:ext cx="6313487" cy="1368425"/>
          </a:xfrm>
          <a:custGeom>
            <a:avLst/>
            <a:gdLst>
              <a:gd name="T0" fmla="*/ 0 w 3977"/>
              <a:gd name="T1" fmla="*/ 2147483647 h 862"/>
              <a:gd name="T2" fmla="*/ 2147483647 w 3977"/>
              <a:gd name="T3" fmla="*/ 2147483647 h 862"/>
              <a:gd name="T4" fmla="*/ 2147483647 w 3977"/>
              <a:gd name="T5" fmla="*/ 2147483647 h 862"/>
              <a:gd name="T6" fmla="*/ 2147483647 w 3977"/>
              <a:gd name="T7" fmla="*/ 2147483647 h 862"/>
              <a:gd name="T8" fmla="*/ 2147483647 w 3977"/>
              <a:gd name="T9" fmla="*/ 2147483647 h 862"/>
              <a:gd name="T10" fmla="*/ 2147483647 w 3977"/>
              <a:gd name="T11" fmla="*/ 2147483647 h 862"/>
              <a:gd name="T12" fmla="*/ 2147483647 w 3977"/>
              <a:gd name="T13" fmla="*/ 2147483647 h 862"/>
              <a:gd name="T14" fmla="*/ 2147483647 w 3977"/>
              <a:gd name="T15" fmla="*/ 2147483647 h 862"/>
              <a:gd name="T16" fmla="*/ 2147483647 w 3977"/>
              <a:gd name="T17" fmla="*/ 2147483647 h 862"/>
              <a:gd name="T18" fmla="*/ 2147483647 w 3977"/>
              <a:gd name="T19" fmla="*/ 2147483647 h 862"/>
              <a:gd name="T20" fmla="*/ 2147483647 w 3977"/>
              <a:gd name="T21" fmla="*/ 2147483647 h 862"/>
              <a:gd name="T22" fmla="*/ 2147483647 w 3977"/>
              <a:gd name="T23" fmla="*/ 2147483647 h 862"/>
              <a:gd name="T24" fmla="*/ 2147483647 w 3977"/>
              <a:gd name="T25" fmla="*/ 2147483647 h 862"/>
              <a:gd name="T26" fmla="*/ 2147483647 w 3977"/>
              <a:gd name="T27" fmla="*/ 2147483647 h 862"/>
              <a:gd name="T28" fmla="*/ 2147483647 w 3977"/>
              <a:gd name="T29" fmla="*/ 2147483647 h 862"/>
              <a:gd name="T30" fmla="*/ 2147483647 w 3977"/>
              <a:gd name="T31" fmla="*/ 2147483647 h 862"/>
              <a:gd name="T32" fmla="*/ 2147483647 w 3977"/>
              <a:gd name="T33" fmla="*/ 2147483647 h 862"/>
              <a:gd name="T34" fmla="*/ 2147483647 w 3977"/>
              <a:gd name="T35" fmla="*/ 2147483647 h 862"/>
              <a:gd name="T36" fmla="*/ 2147483647 w 3977"/>
              <a:gd name="T37" fmla="*/ 2147483647 h 862"/>
              <a:gd name="T38" fmla="*/ 2147483647 w 3977"/>
              <a:gd name="T39" fmla="*/ 2147483647 h 862"/>
              <a:gd name="T40" fmla="*/ 2147483647 w 3977"/>
              <a:gd name="T41" fmla="*/ 2147483647 h 862"/>
              <a:gd name="T42" fmla="*/ 2147483647 w 3977"/>
              <a:gd name="T43" fmla="*/ 2147483647 h 862"/>
              <a:gd name="T44" fmla="*/ 2147483647 w 3977"/>
              <a:gd name="T45" fmla="*/ 2147483647 h 862"/>
              <a:gd name="T46" fmla="*/ 2147483647 w 3977"/>
              <a:gd name="T47" fmla="*/ 2147483647 h 862"/>
              <a:gd name="T48" fmla="*/ 2147483647 w 3977"/>
              <a:gd name="T49" fmla="*/ 2147483647 h 862"/>
              <a:gd name="T50" fmla="*/ 2147483647 w 3977"/>
              <a:gd name="T51" fmla="*/ 2147483647 h 862"/>
              <a:gd name="T52" fmla="*/ 2147483647 w 3977"/>
              <a:gd name="T53" fmla="*/ 2147483647 h 862"/>
              <a:gd name="T54" fmla="*/ 2147483647 w 3977"/>
              <a:gd name="T55" fmla="*/ 2147483647 h 862"/>
              <a:gd name="T56" fmla="*/ 2147483647 w 3977"/>
              <a:gd name="T57" fmla="*/ 2147483647 h 862"/>
              <a:gd name="T58" fmla="*/ 2147483647 w 3977"/>
              <a:gd name="T59" fmla="*/ 2147483647 h 862"/>
              <a:gd name="T60" fmla="*/ 2147483647 w 3977"/>
              <a:gd name="T61" fmla="*/ 2147483647 h 862"/>
              <a:gd name="T62" fmla="*/ 2147483647 w 3977"/>
              <a:gd name="T63" fmla="*/ 2147483647 h 862"/>
              <a:gd name="T64" fmla="*/ 2147483647 w 3977"/>
              <a:gd name="T65" fmla="*/ 2147483647 h 862"/>
              <a:gd name="T66" fmla="*/ 2147483647 w 3977"/>
              <a:gd name="T67" fmla="*/ 2147483647 h 862"/>
              <a:gd name="T68" fmla="*/ 2147483647 w 3977"/>
              <a:gd name="T69" fmla="*/ 0 h 862"/>
              <a:gd name="T70" fmla="*/ 2147483647 w 3977"/>
              <a:gd name="T71" fmla="*/ 0 h 8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77"/>
              <a:gd name="T109" fmla="*/ 0 h 862"/>
              <a:gd name="T110" fmla="*/ 3977 w 3977"/>
              <a:gd name="T111" fmla="*/ 862 h 8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77" h="862">
                <a:moveTo>
                  <a:pt x="0" y="16"/>
                </a:moveTo>
                <a:lnTo>
                  <a:pt x="24" y="16"/>
                </a:lnTo>
                <a:lnTo>
                  <a:pt x="80" y="16"/>
                </a:lnTo>
                <a:lnTo>
                  <a:pt x="160" y="24"/>
                </a:lnTo>
                <a:lnTo>
                  <a:pt x="264" y="24"/>
                </a:lnTo>
                <a:lnTo>
                  <a:pt x="463" y="32"/>
                </a:lnTo>
                <a:lnTo>
                  <a:pt x="607" y="48"/>
                </a:lnTo>
                <a:lnTo>
                  <a:pt x="679" y="56"/>
                </a:lnTo>
                <a:lnTo>
                  <a:pt x="751" y="88"/>
                </a:lnTo>
                <a:lnTo>
                  <a:pt x="815" y="136"/>
                </a:lnTo>
                <a:lnTo>
                  <a:pt x="879" y="199"/>
                </a:lnTo>
                <a:lnTo>
                  <a:pt x="966" y="327"/>
                </a:lnTo>
                <a:lnTo>
                  <a:pt x="1046" y="455"/>
                </a:lnTo>
                <a:lnTo>
                  <a:pt x="1118" y="567"/>
                </a:lnTo>
                <a:lnTo>
                  <a:pt x="1166" y="623"/>
                </a:lnTo>
                <a:lnTo>
                  <a:pt x="1230" y="687"/>
                </a:lnTo>
                <a:lnTo>
                  <a:pt x="1374" y="774"/>
                </a:lnTo>
                <a:lnTo>
                  <a:pt x="1557" y="830"/>
                </a:lnTo>
                <a:lnTo>
                  <a:pt x="1661" y="838"/>
                </a:lnTo>
                <a:lnTo>
                  <a:pt x="1781" y="854"/>
                </a:lnTo>
                <a:lnTo>
                  <a:pt x="2069" y="862"/>
                </a:lnTo>
                <a:lnTo>
                  <a:pt x="2707" y="862"/>
                </a:lnTo>
                <a:lnTo>
                  <a:pt x="2843" y="854"/>
                </a:lnTo>
                <a:lnTo>
                  <a:pt x="2963" y="830"/>
                </a:lnTo>
                <a:lnTo>
                  <a:pt x="3051" y="798"/>
                </a:lnTo>
                <a:lnTo>
                  <a:pt x="3115" y="742"/>
                </a:lnTo>
                <a:lnTo>
                  <a:pt x="3274" y="479"/>
                </a:lnTo>
                <a:lnTo>
                  <a:pt x="3362" y="335"/>
                </a:lnTo>
                <a:lnTo>
                  <a:pt x="3474" y="207"/>
                </a:lnTo>
                <a:lnTo>
                  <a:pt x="3514" y="168"/>
                </a:lnTo>
                <a:lnTo>
                  <a:pt x="3586" y="136"/>
                </a:lnTo>
                <a:lnTo>
                  <a:pt x="3754" y="72"/>
                </a:lnTo>
                <a:lnTo>
                  <a:pt x="3834" y="40"/>
                </a:lnTo>
                <a:lnTo>
                  <a:pt x="3905" y="16"/>
                </a:lnTo>
                <a:lnTo>
                  <a:pt x="3953" y="0"/>
                </a:lnTo>
                <a:lnTo>
                  <a:pt x="3977" y="0"/>
                </a:ln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Freeform 17"/>
          <p:cNvSpPr>
            <a:spLocks/>
          </p:cNvSpPr>
          <p:nvPr/>
        </p:nvSpPr>
        <p:spPr bwMode="auto">
          <a:xfrm>
            <a:off x="1524000" y="2541588"/>
            <a:ext cx="6389688" cy="811212"/>
          </a:xfrm>
          <a:custGeom>
            <a:avLst/>
            <a:gdLst>
              <a:gd name="T0" fmla="*/ 0 w 4025"/>
              <a:gd name="T1" fmla="*/ 2147483647 h 511"/>
              <a:gd name="T2" fmla="*/ 2147483647 w 4025"/>
              <a:gd name="T3" fmla="*/ 2147483647 h 511"/>
              <a:gd name="T4" fmla="*/ 2147483647 w 4025"/>
              <a:gd name="T5" fmla="*/ 2147483647 h 511"/>
              <a:gd name="T6" fmla="*/ 2147483647 w 4025"/>
              <a:gd name="T7" fmla="*/ 2147483647 h 511"/>
              <a:gd name="T8" fmla="*/ 2147483647 w 4025"/>
              <a:gd name="T9" fmla="*/ 2147483647 h 511"/>
              <a:gd name="T10" fmla="*/ 2147483647 w 4025"/>
              <a:gd name="T11" fmla="*/ 2147483647 h 511"/>
              <a:gd name="T12" fmla="*/ 2147483647 w 4025"/>
              <a:gd name="T13" fmla="*/ 2147483647 h 511"/>
              <a:gd name="T14" fmla="*/ 2147483647 w 4025"/>
              <a:gd name="T15" fmla="*/ 2147483647 h 511"/>
              <a:gd name="T16" fmla="*/ 2147483647 w 4025"/>
              <a:gd name="T17" fmla="*/ 2147483647 h 511"/>
              <a:gd name="T18" fmla="*/ 2147483647 w 4025"/>
              <a:gd name="T19" fmla="*/ 2147483647 h 511"/>
              <a:gd name="T20" fmla="*/ 2147483647 w 4025"/>
              <a:gd name="T21" fmla="*/ 2147483647 h 511"/>
              <a:gd name="T22" fmla="*/ 2147483647 w 4025"/>
              <a:gd name="T23" fmla="*/ 2147483647 h 511"/>
              <a:gd name="T24" fmla="*/ 2147483647 w 4025"/>
              <a:gd name="T25" fmla="*/ 2147483647 h 511"/>
              <a:gd name="T26" fmla="*/ 2147483647 w 4025"/>
              <a:gd name="T27" fmla="*/ 0 h 511"/>
              <a:gd name="T28" fmla="*/ 2147483647 w 4025"/>
              <a:gd name="T29" fmla="*/ 2147483647 h 511"/>
              <a:gd name="T30" fmla="*/ 2147483647 w 4025"/>
              <a:gd name="T31" fmla="*/ 2147483647 h 511"/>
              <a:gd name="T32" fmla="*/ 2147483647 w 4025"/>
              <a:gd name="T33" fmla="*/ 2147483647 h 511"/>
              <a:gd name="T34" fmla="*/ 2147483647 w 4025"/>
              <a:gd name="T35" fmla="*/ 2147483647 h 511"/>
              <a:gd name="T36" fmla="*/ 2147483647 w 4025"/>
              <a:gd name="T37" fmla="*/ 2147483647 h 511"/>
              <a:gd name="T38" fmla="*/ 2147483647 w 4025"/>
              <a:gd name="T39" fmla="*/ 2147483647 h 511"/>
              <a:gd name="T40" fmla="*/ 2147483647 w 4025"/>
              <a:gd name="T41" fmla="*/ 2147483647 h 511"/>
              <a:gd name="T42" fmla="*/ 2147483647 w 4025"/>
              <a:gd name="T43" fmla="*/ 2147483647 h 511"/>
              <a:gd name="T44" fmla="*/ 2147483647 w 4025"/>
              <a:gd name="T45" fmla="*/ 2147483647 h 511"/>
              <a:gd name="T46" fmla="*/ 2147483647 w 4025"/>
              <a:gd name="T47" fmla="*/ 2147483647 h 511"/>
              <a:gd name="T48" fmla="*/ 2147483647 w 4025"/>
              <a:gd name="T49" fmla="*/ 2147483647 h 511"/>
              <a:gd name="T50" fmla="*/ 2147483647 w 4025"/>
              <a:gd name="T51" fmla="*/ 2147483647 h 511"/>
              <a:gd name="T52" fmla="*/ 2147483647 w 4025"/>
              <a:gd name="T53" fmla="*/ 2147483647 h 511"/>
              <a:gd name="T54" fmla="*/ 2147483647 w 4025"/>
              <a:gd name="T55" fmla="*/ 2147483647 h 511"/>
              <a:gd name="T56" fmla="*/ 2147483647 w 4025"/>
              <a:gd name="T57" fmla="*/ 2147483647 h 511"/>
              <a:gd name="T58" fmla="*/ 2147483647 w 4025"/>
              <a:gd name="T59" fmla="*/ 2147483647 h 511"/>
              <a:gd name="T60" fmla="*/ 2147483647 w 4025"/>
              <a:gd name="T61" fmla="*/ 2147483647 h 511"/>
              <a:gd name="T62" fmla="*/ 2147483647 w 4025"/>
              <a:gd name="T63" fmla="*/ 2147483647 h 511"/>
              <a:gd name="T64" fmla="*/ 2147483647 w 4025"/>
              <a:gd name="T65" fmla="*/ 2147483647 h 511"/>
              <a:gd name="T66" fmla="*/ 2147483647 w 4025"/>
              <a:gd name="T67" fmla="*/ 2147483647 h 511"/>
              <a:gd name="T68" fmla="*/ 2147483647 w 4025"/>
              <a:gd name="T69" fmla="*/ 2147483647 h 511"/>
              <a:gd name="T70" fmla="*/ 2147483647 w 4025"/>
              <a:gd name="T71" fmla="*/ 2147483647 h 511"/>
              <a:gd name="T72" fmla="*/ 2147483647 w 4025"/>
              <a:gd name="T73" fmla="*/ 2147483647 h 511"/>
              <a:gd name="T74" fmla="*/ 2147483647 w 4025"/>
              <a:gd name="T75" fmla="*/ 2147483647 h 511"/>
              <a:gd name="T76" fmla="*/ 2147483647 w 4025"/>
              <a:gd name="T77" fmla="*/ 2147483647 h 511"/>
              <a:gd name="T78" fmla="*/ 2147483647 w 4025"/>
              <a:gd name="T79" fmla="*/ 2147483647 h 511"/>
              <a:gd name="T80" fmla="*/ 2147483647 w 4025"/>
              <a:gd name="T81" fmla="*/ 2147483647 h 511"/>
              <a:gd name="T82" fmla="*/ 2147483647 w 4025"/>
              <a:gd name="T83" fmla="*/ 2147483647 h 5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25"/>
              <a:gd name="T127" fmla="*/ 0 h 511"/>
              <a:gd name="T128" fmla="*/ 4025 w 4025"/>
              <a:gd name="T129" fmla="*/ 511 h 5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25" h="511">
                <a:moveTo>
                  <a:pt x="0" y="479"/>
                </a:moveTo>
                <a:lnTo>
                  <a:pt x="8" y="479"/>
                </a:lnTo>
                <a:lnTo>
                  <a:pt x="32" y="479"/>
                </a:lnTo>
                <a:lnTo>
                  <a:pt x="112" y="479"/>
                </a:lnTo>
                <a:lnTo>
                  <a:pt x="368" y="479"/>
                </a:lnTo>
                <a:lnTo>
                  <a:pt x="511" y="479"/>
                </a:lnTo>
                <a:lnTo>
                  <a:pt x="647" y="471"/>
                </a:lnTo>
                <a:lnTo>
                  <a:pt x="759" y="464"/>
                </a:lnTo>
                <a:lnTo>
                  <a:pt x="839" y="464"/>
                </a:lnTo>
                <a:lnTo>
                  <a:pt x="1022" y="432"/>
                </a:lnTo>
                <a:lnTo>
                  <a:pt x="1182" y="360"/>
                </a:lnTo>
                <a:lnTo>
                  <a:pt x="1454" y="168"/>
                </a:lnTo>
                <a:lnTo>
                  <a:pt x="1693" y="8"/>
                </a:lnTo>
                <a:lnTo>
                  <a:pt x="1741" y="0"/>
                </a:lnTo>
                <a:lnTo>
                  <a:pt x="1797" y="24"/>
                </a:lnTo>
                <a:lnTo>
                  <a:pt x="1837" y="88"/>
                </a:lnTo>
                <a:lnTo>
                  <a:pt x="1885" y="176"/>
                </a:lnTo>
                <a:lnTo>
                  <a:pt x="1973" y="360"/>
                </a:lnTo>
                <a:lnTo>
                  <a:pt x="2085" y="456"/>
                </a:lnTo>
                <a:lnTo>
                  <a:pt x="2252" y="495"/>
                </a:lnTo>
                <a:lnTo>
                  <a:pt x="2364" y="511"/>
                </a:lnTo>
                <a:lnTo>
                  <a:pt x="2508" y="511"/>
                </a:lnTo>
                <a:lnTo>
                  <a:pt x="2644" y="503"/>
                </a:lnTo>
                <a:lnTo>
                  <a:pt x="2755" y="464"/>
                </a:lnTo>
                <a:lnTo>
                  <a:pt x="2835" y="408"/>
                </a:lnTo>
                <a:lnTo>
                  <a:pt x="2891" y="336"/>
                </a:lnTo>
                <a:lnTo>
                  <a:pt x="2971" y="184"/>
                </a:lnTo>
                <a:lnTo>
                  <a:pt x="3067" y="80"/>
                </a:lnTo>
                <a:lnTo>
                  <a:pt x="3155" y="48"/>
                </a:lnTo>
                <a:lnTo>
                  <a:pt x="3195" y="64"/>
                </a:lnTo>
                <a:lnTo>
                  <a:pt x="3243" y="112"/>
                </a:lnTo>
                <a:lnTo>
                  <a:pt x="3314" y="224"/>
                </a:lnTo>
                <a:lnTo>
                  <a:pt x="3378" y="320"/>
                </a:lnTo>
                <a:lnTo>
                  <a:pt x="3418" y="360"/>
                </a:lnTo>
                <a:lnTo>
                  <a:pt x="3482" y="392"/>
                </a:lnTo>
                <a:lnTo>
                  <a:pt x="3570" y="424"/>
                </a:lnTo>
                <a:lnTo>
                  <a:pt x="3674" y="440"/>
                </a:lnTo>
                <a:lnTo>
                  <a:pt x="3794" y="448"/>
                </a:lnTo>
                <a:lnTo>
                  <a:pt x="3905" y="440"/>
                </a:lnTo>
                <a:lnTo>
                  <a:pt x="3993" y="432"/>
                </a:lnTo>
                <a:lnTo>
                  <a:pt x="4017" y="432"/>
                </a:lnTo>
                <a:lnTo>
                  <a:pt x="4025" y="43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18"/>
          <p:cNvSpPr>
            <a:spLocks noChangeArrowheads="1"/>
          </p:cNvSpPr>
          <p:nvPr/>
        </p:nvSpPr>
        <p:spPr bwMode="auto">
          <a:xfrm>
            <a:off x="3733800" y="12954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CA</a:t>
            </a:r>
            <a:endParaRPr lang="en-US" sz="2000"/>
          </a:p>
        </p:txBody>
      </p:sp>
      <p:sp>
        <p:nvSpPr>
          <p:cNvPr id="13322" name="Freeform 19"/>
          <p:cNvSpPr>
            <a:spLocks/>
          </p:cNvSpPr>
          <p:nvPr/>
        </p:nvSpPr>
        <p:spPr bwMode="auto">
          <a:xfrm>
            <a:off x="1560513" y="1881188"/>
            <a:ext cx="6288087" cy="1065212"/>
          </a:xfrm>
          <a:custGeom>
            <a:avLst/>
            <a:gdLst>
              <a:gd name="T0" fmla="*/ 0 w 3961"/>
              <a:gd name="T1" fmla="*/ 2147483647 h 671"/>
              <a:gd name="T2" fmla="*/ 2147483647 w 3961"/>
              <a:gd name="T3" fmla="*/ 2147483647 h 671"/>
              <a:gd name="T4" fmla="*/ 2147483647 w 3961"/>
              <a:gd name="T5" fmla="*/ 2147483647 h 671"/>
              <a:gd name="T6" fmla="*/ 2147483647 w 3961"/>
              <a:gd name="T7" fmla="*/ 2147483647 h 671"/>
              <a:gd name="T8" fmla="*/ 2147483647 w 3961"/>
              <a:gd name="T9" fmla="*/ 2147483647 h 671"/>
              <a:gd name="T10" fmla="*/ 2147483647 w 3961"/>
              <a:gd name="T11" fmla="*/ 2147483647 h 671"/>
              <a:gd name="T12" fmla="*/ 2147483647 w 3961"/>
              <a:gd name="T13" fmla="*/ 2147483647 h 671"/>
              <a:gd name="T14" fmla="*/ 2147483647 w 3961"/>
              <a:gd name="T15" fmla="*/ 2147483647 h 671"/>
              <a:gd name="T16" fmla="*/ 2147483647 w 3961"/>
              <a:gd name="T17" fmla="*/ 2147483647 h 671"/>
              <a:gd name="T18" fmla="*/ 2147483647 w 3961"/>
              <a:gd name="T19" fmla="*/ 2147483647 h 671"/>
              <a:gd name="T20" fmla="*/ 2147483647 w 3961"/>
              <a:gd name="T21" fmla="*/ 0 h 671"/>
              <a:gd name="T22" fmla="*/ 2147483647 w 3961"/>
              <a:gd name="T23" fmla="*/ 2147483647 h 671"/>
              <a:gd name="T24" fmla="*/ 2147483647 w 3961"/>
              <a:gd name="T25" fmla="*/ 2147483647 h 671"/>
              <a:gd name="T26" fmla="*/ 2147483647 w 3961"/>
              <a:gd name="T27" fmla="*/ 2147483647 h 6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1"/>
              <a:gd name="T43" fmla="*/ 0 h 671"/>
              <a:gd name="T44" fmla="*/ 3961 w 3961"/>
              <a:gd name="T45" fmla="*/ 671 h 6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1" h="671">
                <a:moveTo>
                  <a:pt x="0" y="671"/>
                </a:moveTo>
                <a:lnTo>
                  <a:pt x="687" y="655"/>
                </a:lnTo>
                <a:lnTo>
                  <a:pt x="735" y="495"/>
                </a:lnTo>
                <a:lnTo>
                  <a:pt x="799" y="607"/>
                </a:lnTo>
                <a:lnTo>
                  <a:pt x="831" y="352"/>
                </a:lnTo>
                <a:lnTo>
                  <a:pt x="911" y="511"/>
                </a:lnTo>
                <a:lnTo>
                  <a:pt x="927" y="192"/>
                </a:lnTo>
                <a:lnTo>
                  <a:pt x="1006" y="352"/>
                </a:lnTo>
                <a:lnTo>
                  <a:pt x="1054" y="16"/>
                </a:lnTo>
                <a:lnTo>
                  <a:pt x="1102" y="224"/>
                </a:lnTo>
                <a:lnTo>
                  <a:pt x="1166" y="0"/>
                </a:lnTo>
                <a:lnTo>
                  <a:pt x="1230" y="671"/>
                </a:lnTo>
                <a:lnTo>
                  <a:pt x="3961" y="671"/>
                </a:lnTo>
                <a:lnTo>
                  <a:pt x="3945" y="6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20"/>
          <p:cNvSpPr>
            <a:spLocks noChangeShapeType="1"/>
          </p:cNvSpPr>
          <p:nvPr/>
        </p:nvSpPr>
        <p:spPr bwMode="auto">
          <a:xfrm>
            <a:off x="985838" y="3448050"/>
            <a:ext cx="6972300" cy="15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21"/>
          <p:cNvSpPr>
            <a:spLocks noChangeShapeType="1"/>
          </p:cNvSpPr>
          <p:nvPr/>
        </p:nvSpPr>
        <p:spPr bwMode="auto">
          <a:xfrm>
            <a:off x="947738" y="5614988"/>
            <a:ext cx="6972300" cy="15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Rectangle 22"/>
          <p:cNvSpPr>
            <a:spLocks noChangeArrowheads="1"/>
          </p:cNvSpPr>
          <p:nvPr/>
        </p:nvSpPr>
        <p:spPr bwMode="auto">
          <a:xfrm>
            <a:off x="2309813" y="6051550"/>
            <a:ext cx="445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Days Relative to the Gonadotropin Surge</a:t>
            </a:r>
            <a:endParaRPr lang="en-US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 flipV="1">
            <a:off x="44211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24"/>
          <p:cNvSpPr>
            <a:spLocks noChangeShapeType="1"/>
          </p:cNvSpPr>
          <p:nvPr/>
        </p:nvSpPr>
        <p:spPr bwMode="auto">
          <a:xfrm flipV="1">
            <a:off x="48656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25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26"/>
          <p:cNvSpPr>
            <a:spLocks noChangeShapeType="1"/>
          </p:cNvSpPr>
          <p:nvPr/>
        </p:nvSpPr>
        <p:spPr bwMode="auto">
          <a:xfrm flipV="1">
            <a:off x="53086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27"/>
          <p:cNvSpPr>
            <a:spLocks noChangeShapeType="1"/>
          </p:cNvSpPr>
          <p:nvPr/>
        </p:nvSpPr>
        <p:spPr bwMode="auto">
          <a:xfrm flipV="1">
            <a:off x="575310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28"/>
          <p:cNvSpPr>
            <a:spLocks noChangeShapeType="1"/>
          </p:cNvSpPr>
          <p:nvPr/>
        </p:nvSpPr>
        <p:spPr bwMode="auto">
          <a:xfrm flipV="1">
            <a:off x="61960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9"/>
          <p:cNvSpPr>
            <a:spLocks noChangeShapeType="1"/>
          </p:cNvSpPr>
          <p:nvPr/>
        </p:nvSpPr>
        <p:spPr bwMode="auto">
          <a:xfrm flipV="1">
            <a:off x="664051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30"/>
          <p:cNvSpPr>
            <a:spLocks noChangeShapeType="1"/>
          </p:cNvSpPr>
          <p:nvPr/>
        </p:nvSpPr>
        <p:spPr bwMode="auto">
          <a:xfrm flipV="1">
            <a:off x="708342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31"/>
          <p:cNvSpPr>
            <a:spLocks noChangeShapeType="1"/>
          </p:cNvSpPr>
          <p:nvPr/>
        </p:nvSpPr>
        <p:spPr bwMode="auto">
          <a:xfrm flipV="1">
            <a:off x="7527925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32"/>
          <p:cNvSpPr>
            <a:spLocks noChangeShapeType="1"/>
          </p:cNvSpPr>
          <p:nvPr/>
        </p:nvSpPr>
        <p:spPr bwMode="auto">
          <a:xfrm flipV="1">
            <a:off x="794543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33"/>
          <p:cNvSpPr>
            <a:spLocks noChangeShapeType="1"/>
          </p:cNvSpPr>
          <p:nvPr/>
        </p:nvSpPr>
        <p:spPr bwMode="auto">
          <a:xfrm flipV="1">
            <a:off x="13398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Line 34"/>
          <p:cNvSpPr>
            <a:spLocks noChangeShapeType="1"/>
          </p:cNvSpPr>
          <p:nvPr/>
        </p:nvSpPr>
        <p:spPr bwMode="auto">
          <a:xfrm flipV="1">
            <a:off x="1784350" y="56276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35"/>
          <p:cNvSpPr>
            <a:spLocks noChangeShapeType="1"/>
          </p:cNvSpPr>
          <p:nvPr/>
        </p:nvSpPr>
        <p:spPr bwMode="auto">
          <a:xfrm flipV="1">
            <a:off x="2227263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36"/>
          <p:cNvSpPr>
            <a:spLocks noChangeShapeType="1"/>
          </p:cNvSpPr>
          <p:nvPr/>
        </p:nvSpPr>
        <p:spPr bwMode="auto">
          <a:xfrm flipV="1">
            <a:off x="2671763" y="56403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37"/>
          <p:cNvSpPr>
            <a:spLocks noChangeShapeType="1"/>
          </p:cNvSpPr>
          <p:nvPr/>
        </p:nvSpPr>
        <p:spPr bwMode="auto">
          <a:xfrm flipV="1">
            <a:off x="31146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38"/>
          <p:cNvSpPr>
            <a:spLocks noChangeShapeType="1"/>
          </p:cNvSpPr>
          <p:nvPr/>
        </p:nvSpPr>
        <p:spPr bwMode="auto">
          <a:xfrm flipV="1">
            <a:off x="3546475" y="5640388"/>
            <a:ext cx="1588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39"/>
          <p:cNvSpPr>
            <a:spLocks noChangeShapeType="1"/>
          </p:cNvSpPr>
          <p:nvPr/>
        </p:nvSpPr>
        <p:spPr bwMode="auto">
          <a:xfrm flipV="1">
            <a:off x="4002088" y="5627688"/>
            <a:ext cx="1587" cy="139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93800" y="5848350"/>
            <a:ext cx="6834188" cy="274638"/>
            <a:chOff x="827" y="4596"/>
            <a:chExt cx="4305" cy="173"/>
          </a:xfrm>
        </p:grpSpPr>
        <p:sp>
          <p:nvSpPr>
            <p:cNvPr id="13383" name="Rectangle 41"/>
            <p:cNvSpPr>
              <a:spLocks noChangeArrowheads="1"/>
            </p:cNvSpPr>
            <p:nvPr/>
          </p:nvSpPr>
          <p:spPr bwMode="auto">
            <a:xfrm>
              <a:off x="283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3384" name="Rectangle 42"/>
            <p:cNvSpPr>
              <a:spLocks noChangeArrowheads="1"/>
            </p:cNvSpPr>
            <p:nvPr/>
          </p:nvSpPr>
          <p:spPr bwMode="auto">
            <a:xfrm>
              <a:off x="3103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3385" name="Rectangle 43"/>
            <p:cNvSpPr>
              <a:spLocks noChangeArrowheads="1"/>
            </p:cNvSpPr>
            <p:nvPr/>
          </p:nvSpPr>
          <p:spPr bwMode="auto">
            <a:xfrm>
              <a:off x="339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3386" name="Rectangle 44"/>
            <p:cNvSpPr>
              <a:spLocks noChangeArrowheads="1"/>
            </p:cNvSpPr>
            <p:nvPr/>
          </p:nvSpPr>
          <p:spPr bwMode="auto">
            <a:xfrm>
              <a:off x="3670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3387" name="Rectangle 45"/>
            <p:cNvSpPr>
              <a:spLocks noChangeArrowheads="1"/>
            </p:cNvSpPr>
            <p:nvPr/>
          </p:nvSpPr>
          <p:spPr bwMode="auto">
            <a:xfrm>
              <a:off x="394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3388" name="Rectangle 46"/>
            <p:cNvSpPr>
              <a:spLocks noChangeArrowheads="1"/>
            </p:cNvSpPr>
            <p:nvPr/>
          </p:nvSpPr>
          <p:spPr bwMode="auto">
            <a:xfrm>
              <a:off x="4229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3389" name="Rectangle 47"/>
            <p:cNvSpPr>
              <a:spLocks noChangeArrowheads="1"/>
            </p:cNvSpPr>
            <p:nvPr/>
          </p:nvSpPr>
          <p:spPr bwMode="auto">
            <a:xfrm>
              <a:off x="4501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3390" name="Rectangle 48"/>
            <p:cNvSpPr>
              <a:spLocks noChangeArrowheads="1"/>
            </p:cNvSpPr>
            <p:nvPr/>
          </p:nvSpPr>
          <p:spPr bwMode="auto">
            <a:xfrm>
              <a:off x="4788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3391" name="Rectangle 49"/>
            <p:cNvSpPr>
              <a:spLocks noChangeArrowheads="1"/>
            </p:cNvSpPr>
            <p:nvPr/>
          </p:nvSpPr>
          <p:spPr bwMode="auto">
            <a:xfrm>
              <a:off x="5052" y="459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3392" name="Rectangle 50"/>
            <p:cNvSpPr>
              <a:spLocks noChangeArrowheads="1"/>
            </p:cNvSpPr>
            <p:nvPr/>
          </p:nvSpPr>
          <p:spPr bwMode="auto">
            <a:xfrm>
              <a:off x="2512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-1</a:t>
              </a:r>
              <a:endParaRPr lang="en-US"/>
            </a:p>
          </p:txBody>
        </p:sp>
        <p:sp>
          <p:nvSpPr>
            <p:cNvPr id="13393" name="Rectangle 51"/>
            <p:cNvSpPr>
              <a:spLocks noChangeArrowheads="1"/>
            </p:cNvSpPr>
            <p:nvPr/>
          </p:nvSpPr>
          <p:spPr bwMode="auto">
            <a:xfrm>
              <a:off x="2193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- 2</a:t>
              </a:r>
              <a:endParaRPr lang="en-US"/>
            </a:p>
          </p:txBody>
        </p:sp>
        <p:sp>
          <p:nvSpPr>
            <p:cNvPr id="13394" name="Rectangle 52"/>
            <p:cNvSpPr>
              <a:spLocks noChangeArrowheads="1"/>
            </p:cNvSpPr>
            <p:nvPr/>
          </p:nvSpPr>
          <p:spPr bwMode="auto">
            <a:xfrm>
              <a:off x="1921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- 3</a:t>
              </a:r>
              <a:endParaRPr lang="en-US"/>
            </a:p>
          </p:txBody>
        </p:sp>
        <p:sp>
          <p:nvSpPr>
            <p:cNvPr id="13395" name="Rectangle 53"/>
            <p:cNvSpPr>
              <a:spLocks noChangeArrowheads="1"/>
            </p:cNvSpPr>
            <p:nvPr/>
          </p:nvSpPr>
          <p:spPr bwMode="auto">
            <a:xfrm>
              <a:off x="1626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- 4</a:t>
              </a:r>
              <a:endParaRPr lang="en-US"/>
            </a:p>
          </p:txBody>
        </p:sp>
        <p:sp>
          <p:nvSpPr>
            <p:cNvPr id="13396" name="Rectangle 54"/>
            <p:cNvSpPr>
              <a:spLocks noChangeArrowheads="1"/>
            </p:cNvSpPr>
            <p:nvPr/>
          </p:nvSpPr>
          <p:spPr bwMode="auto">
            <a:xfrm>
              <a:off x="1362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- 5</a:t>
              </a:r>
              <a:endParaRPr lang="en-US"/>
            </a:p>
          </p:txBody>
        </p:sp>
        <p:sp>
          <p:nvSpPr>
            <p:cNvPr id="13397" name="Rectangle 55"/>
            <p:cNvSpPr>
              <a:spLocks noChangeArrowheads="1"/>
            </p:cNvSpPr>
            <p:nvPr/>
          </p:nvSpPr>
          <p:spPr bwMode="auto">
            <a:xfrm>
              <a:off x="1075" y="459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- 6</a:t>
              </a:r>
              <a:endParaRPr lang="en-US"/>
            </a:p>
          </p:txBody>
        </p:sp>
        <p:sp>
          <p:nvSpPr>
            <p:cNvPr id="13398" name="Rectangle 56"/>
            <p:cNvSpPr>
              <a:spLocks noChangeArrowheads="1"/>
            </p:cNvSpPr>
            <p:nvPr/>
          </p:nvSpPr>
          <p:spPr bwMode="auto">
            <a:xfrm>
              <a:off x="827" y="4596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-7</a:t>
              </a:r>
              <a:endParaRPr lang="en-US"/>
            </a:p>
          </p:txBody>
        </p:sp>
      </p:grpSp>
      <p:sp>
        <p:nvSpPr>
          <p:cNvPr id="13344" name="Rectangle 57"/>
          <p:cNvSpPr>
            <a:spLocks noChangeArrowheads="1"/>
          </p:cNvSpPr>
          <p:nvPr/>
        </p:nvSpPr>
        <p:spPr bwMode="auto">
          <a:xfrm>
            <a:off x="914400" y="525780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LH</a:t>
            </a:r>
            <a:endParaRPr lang="en-US" sz="2000"/>
          </a:p>
        </p:txBody>
      </p:sp>
      <p:sp>
        <p:nvSpPr>
          <p:cNvPr id="13345" name="Rectangle 58"/>
          <p:cNvSpPr>
            <a:spLocks noChangeArrowheads="1"/>
          </p:cNvSpPr>
          <p:nvPr/>
        </p:nvSpPr>
        <p:spPr bwMode="auto">
          <a:xfrm>
            <a:off x="838200" y="4953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FSH</a:t>
            </a:r>
            <a:endParaRPr lang="en-US" sz="2000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09600" y="2743200"/>
            <a:ext cx="739775" cy="457200"/>
            <a:chOff x="651" y="2808"/>
            <a:chExt cx="466" cy="288"/>
          </a:xfrm>
        </p:grpSpPr>
        <p:sp>
          <p:nvSpPr>
            <p:cNvPr id="13380" name="Rectangle 60"/>
            <p:cNvSpPr>
              <a:spLocks noChangeArrowheads="1"/>
            </p:cNvSpPr>
            <p:nvPr/>
          </p:nvSpPr>
          <p:spPr bwMode="auto">
            <a:xfrm>
              <a:off x="651" y="2808"/>
              <a:ext cx="3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PGF</a:t>
              </a:r>
              <a:endParaRPr lang="en-US" sz="2000"/>
            </a:p>
          </p:txBody>
        </p:sp>
        <p:sp>
          <p:nvSpPr>
            <p:cNvPr id="13381" name="Rectangle 61"/>
            <p:cNvSpPr>
              <a:spLocks noChangeArrowheads="1"/>
            </p:cNvSpPr>
            <p:nvPr/>
          </p:nvSpPr>
          <p:spPr bwMode="auto">
            <a:xfrm>
              <a:off x="923" y="28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3382" name="Rectangle 62"/>
            <p:cNvSpPr>
              <a:spLocks noChangeArrowheads="1"/>
            </p:cNvSpPr>
            <p:nvPr/>
          </p:nvSpPr>
          <p:spPr bwMode="auto">
            <a:xfrm>
              <a:off x="976" y="2904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-96" charset="2"/>
                  <a:sym typeface="Symbol" pitchFamily="-96" charset="2"/>
                </a:rPr>
                <a:t> a</a:t>
              </a:r>
              <a:endParaRPr lang="en-US" sz="2000"/>
            </a:p>
          </p:txBody>
        </p:sp>
      </p:grpSp>
      <p:sp>
        <p:nvSpPr>
          <p:cNvPr id="13347" name="Rectangle 63"/>
          <p:cNvSpPr>
            <a:spLocks noChangeArrowheads="1"/>
          </p:cNvSpPr>
          <p:nvPr/>
        </p:nvSpPr>
        <p:spPr bwMode="auto">
          <a:xfrm>
            <a:off x="228600" y="3144838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Estradiol</a:t>
            </a:r>
            <a:endParaRPr lang="en-US" sz="2000"/>
          </a:p>
        </p:txBody>
      </p:sp>
      <p:sp>
        <p:nvSpPr>
          <p:cNvPr id="13348" name="Rectangle 64"/>
          <p:cNvSpPr>
            <a:spLocks noChangeArrowheads="1"/>
          </p:cNvSpPr>
          <p:nvPr/>
        </p:nvSpPr>
        <p:spPr bwMode="auto">
          <a:xfrm>
            <a:off x="228600" y="1600200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Progesterone</a:t>
            </a:r>
            <a:endParaRPr lang="en-US" sz="2000"/>
          </a:p>
        </p:txBody>
      </p:sp>
      <p:sp>
        <p:nvSpPr>
          <p:cNvPr id="13349" name="Rectangle 65"/>
          <p:cNvSpPr>
            <a:spLocks noChangeArrowheads="1"/>
          </p:cNvSpPr>
          <p:nvPr/>
        </p:nvSpPr>
        <p:spPr bwMode="auto">
          <a:xfrm>
            <a:off x="5099050" y="6416675"/>
            <a:ext cx="839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Metestrus</a:t>
            </a:r>
            <a:endParaRPr lang="en-US"/>
          </a:p>
        </p:txBody>
      </p:sp>
      <p:sp>
        <p:nvSpPr>
          <p:cNvPr id="13350" name="Rectangle 66"/>
          <p:cNvSpPr>
            <a:spLocks noChangeArrowheads="1"/>
          </p:cNvSpPr>
          <p:nvPr/>
        </p:nvSpPr>
        <p:spPr bwMode="auto">
          <a:xfrm>
            <a:off x="6594475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3351" name="Rectangle 67"/>
          <p:cNvSpPr>
            <a:spLocks noChangeArrowheads="1"/>
          </p:cNvSpPr>
          <p:nvPr/>
        </p:nvSpPr>
        <p:spPr bwMode="auto">
          <a:xfrm>
            <a:off x="3197225" y="64166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Proestrus</a:t>
            </a:r>
            <a:endParaRPr lang="en-US"/>
          </a:p>
        </p:txBody>
      </p:sp>
      <p:sp>
        <p:nvSpPr>
          <p:cNvPr id="13352" name="Rectangle 68"/>
          <p:cNvSpPr>
            <a:spLocks noChangeArrowheads="1"/>
          </p:cNvSpPr>
          <p:nvPr/>
        </p:nvSpPr>
        <p:spPr bwMode="auto">
          <a:xfrm>
            <a:off x="1674813" y="6416675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Diestrus</a:t>
            </a:r>
            <a:endParaRPr lang="en-US"/>
          </a:p>
        </p:txBody>
      </p:sp>
      <p:sp>
        <p:nvSpPr>
          <p:cNvPr id="13353" name="Line 69"/>
          <p:cNvSpPr>
            <a:spLocks noChangeShapeType="1"/>
          </p:cNvSpPr>
          <p:nvPr/>
        </p:nvSpPr>
        <p:spPr bwMode="auto">
          <a:xfrm flipV="1">
            <a:off x="3114675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Rectangle 70"/>
          <p:cNvSpPr>
            <a:spLocks noChangeArrowheads="1"/>
          </p:cNvSpPr>
          <p:nvPr/>
        </p:nvSpPr>
        <p:spPr bwMode="auto">
          <a:xfrm>
            <a:off x="4338638" y="6416675"/>
            <a:ext cx="554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Estrus</a:t>
            </a:r>
            <a:endParaRPr lang="en-US"/>
          </a:p>
        </p:txBody>
      </p:sp>
      <p:sp>
        <p:nvSpPr>
          <p:cNvPr id="13355" name="Line 71"/>
          <p:cNvSpPr>
            <a:spLocks noChangeShapeType="1"/>
          </p:cNvSpPr>
          <p:nvPr/>
        </p:nvSpPr>
        <p:spPr bwMode="auto">
          <a:xfrm flipV="1">
            <a:off x="4306888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72"/>
          <p:cNvSpPr>
            <a:spLocks noChangeShapeType="1"/>
          </p:cNvSpPr>
          <p:nvPr/>
        </p:nvSpPr>
        <p:spPr bwMode="auto">
          <a:xfrm flipV="1">
            <a:off x="4927600" y="6380163"/>
            <a:ext cx="1588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73"/>
          <p:cNvSpPr>
            <a:spLocks noChangeShapeType="1"/>
          </p:cNvSpPr>
          <p:nvPr/>
        </p:nvSpPr>
        <p:spPr bwMode="auto">
          <a:xfrm flipV="1">
            <a:off x="6081713" y="6380163"/>
            <a:ext cx="1587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58" name="Picture 7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952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7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7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514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7"/>
          <p:cNvGrpSpPr>
            <a:grpSpLocks noChangeAspect="1"/>
          </p:cNvGrpSpPr>
          <p:nvPr/>
        </p:nvGrpSpPr>
        <p:grpSpPr bwMode="auto">
          <a:xfrm>
            <a:off x="4419600" y="168275"/>
            <a:ext cx="1133475" cy="822325"/>
            <a:chOff x="2992" y="0"/>
            <a:chExt cx="952" cy="690"/>
          </a:xfrm>
        </p:grpSpPr>
        <p:pic>
          <p:nvPicPr>
            <p:cNvPr id="13376" name="Picture 78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2" y="0"/>
              <a:ext cx="64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7" name="Oval 79"/>
            <p:cNvSpPr>
              <a:spLocks noChangeAspect="1" noChangeArrowheads="1"/>
            </p:cNvSpPr>
            <p:nvPr/>
          </p:nvSpPr>
          <p:spPr bwMode="auto">
            <a:xfrm>
              <a:off x="3120" y="216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80"/>
            <p:cNvSpPr>
              <a:spLocks noChangeAspect="1" noChangeArrowheads="1"/>
            </p:cNvSpPr>
            <p:nvPr/>
          </p:nvSpPr>
          <p:spPr bwMode="auto">
            <a:xfrm>
              <a:off x="3288" y="72"/>
              <a:ext cx="396" cy="36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79" name="Picture 81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6" y="0"/>
              <a:ext cx="4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62" name="Picture 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9063"/>
            <a:ext cx="77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295400"/>
            <a:ext cx="466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8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58938"/>
            <a:ext cx="5143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77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6" name="Line 86"/>
          <p:cNvSpPr>
            <a:spLocks noChangeShapeType="1"/>
          </p:cNvSpPr>
          <p:nvPr/>
        </p:nvSpPr>
        <p:spPr bwMode="auto">
          <a:xfrm>
            <a:off x="7086600" y="12192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Line 87"/>
          <p:cNvSpPr>
            <a:spLocks noChangeShapeType="1"/>
          </p:cNvSpPr>
          <p:nvPr/>
        </p:nvSpPr>
        <p:spPr bwMode="auto">
          <a:xfrm flipH="1"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Line 88"/>
          <p:cNvSpPr>
            <a:spLocks noChangeShapeType="1"/>
          </p:cNvSpPr>
          <p:nvPr/>
        </p:nvSpPr>
        <p:spPr bwMode="auto">
          <a:xfrm flipV="1">
            <a:off x="2971800" y="685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89"/>
          <p:cNvSpPr>
            <a:spLocks noChangeShapeType="1"/>
          </p:cNvSpPr>
          <p:nvPr/>
        </p:nvSpPr>
        <p:spPr bwMode="auto">
          <a:xfrm>
            <a:off x="3984625" y="60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90"/>
          <p:cNvSpPr>
            <a:spLocks noChangeShapeType="1"/>
          </p:cNvSpPr>
          <p:nvPr/>
        </p:nvSpPr>
        <p:spPr bwMode="auto">
          <a:xfrm>
            <a:off x="5638800" y="609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Line 91"/>
          <p:cNvSpPr>
            <a:spLocks noChangeShapeType="1"/>
          </p:cNvSpPr>
          <p:nvPr/>
        </p:nvSpPr>
        <p:spPr bwMode="auto">
          <a:xfrm flipV="1">
            <a:off x="5791200" y="1487488"/>
            <a:ext cx="217488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Line 92"/>
          <p:cNvSpPr>
            <a:spLocks noChangeShapeType="1"/>
          </p:cNvSpPr>
          <p:nvPr/>
        </p:nvSpPr>
        <p:spPr bwMode="auto">
          <a:xfrm>
            <a:off x="6858000" y="1447800"/>
            <a:ext cx="328613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Line 93"/>
          <p:cNvSpPr>
            <a:spLocks noChangeShapeType="1"/>
          </p:cNvSpPr>
          <p:nvPr/>
        </p:nvSpPr>
        <p:spPr bwMode="auto">
          <a:xfrm>
            <a:off x="1600200" y="9144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Text Box 94"/>
          <p:cNvSpPr txBox="1">
            <a:spLocks noChangeArrowheads="1"/>
          </p:cNvSpPr>
          <p:nvPr/>
        </p:nvSpPr>
        <p:spPr bwMode="auto">
          <a:xfrm>
            <a:off x="152400" y="503238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</a:t>
            </a:r>
          </a:p>
        </p:txBody>
      </p:sp>
      <p:sp>
        <p:nvSpPr>
          <p:cNvPr id="13375" name="Text Box 95"/>
          <p:cNvSpPr txBox="1">
            <a:spLocks noChangeArrowheads="1"/>
          </p:cNvSpPr>
          <p:nvPr/>
        </p:nvSpPr>
        <p:spPr bwMode="auto">
          <a:xfrm>
            <a:off x="4632325" y="938213"/>
            <a:ext cx="1355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995</Words>
  <Application>Microsoft Office PowerPoint</Application>
  <PresentationFormat>On-screen Show (4:3)</PresentationFormat>
  <Paragraphs>482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Maximizing Your Breeding Season</vt:lpstr>
      <vt:lpstr>Learning Objectives:</vt:lpstr>
      <vt:lpstr>Types of Cyclicity</vt:lpstr>
      <vt:lpstr>Types of Cyclicity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Causes of Anestrus</vt:lpstr>
      <vt:lpstr>Gestational Anestrus</vt:lpstr>
      <vt:lpstr>Slide 23</vt:lpstr>
      <vt:lpstr>Slide 24</vt:lpstr>
      <vt:lpstr>Seasonal Anestrus</vt:lpstr>
      <vt:lpstr>Slide 26</vt:lpstr>
      <vt:lpstr>Silent Ovulation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Recommendations:</vt:lpstr>
      <vt:lpstr>References:</vt:lpstr>
      <vt:lpstr>JOSE ARCEO N. BAUTISTA, DVM, PhD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Your Breeding Season</dc:title>
  <dc:creator>jobao</dc:creator>
  <cp:lastModifiedBy>RF</cp:lastModifiedBy>
  <cp:revision>26</cp:revision>
  <dcterms:created xsi:type="dcterms:W3CDTF">2013-01-08T06:44:01Z</dcterms:created>
  <dcterms:modified xsi:type="dcterms:W3CDTF">2013-01-17T12:24:02Z</dcterms:modified>
</cp:coreProperties>
</file>